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61" r:id="rId2"/>
    <p:sldId id="2146850760" r:id="rId3"/>
    <p:sldId id="266" r:id="rId4"/>
    <p:sldId id="284" r:id="rId5"/>
    <p:sldId id="268" r:id="rId6"/>
    <p:sldId id="270" r:id="rId7"/>
    <p:sldId id="274" r:id="rId8"/>
    <p:sldId id="272" r:id="rId9"/>
    <p:sldId id="273" r:id="rId10"/>
    <p:sldId id="269" r:id="rId11"/>
    <p:sldId id="275" r:id="rId12"/>
    <p:sldId id="276" r:id="rId13"/>
    <p:sldId id="2146850757" r:id="rId14"/>
    <p:sldId id="2146850753" r:id="rId15"/>
    <p:sldId id="2146850755" r:id="rId16"/>
    <p:sldId id="2146850752" r:id="rId17"/>
    <p:sldId id="2146850756" r:id="rId18"/>
    <p:sldId id="287" r:id="rId19"/>
    <p:sldId id="288" r:id="rId20"/>
    <p:sldId id="285" r:id="rId21"/>
    <p:sldId id="289" r:id="rId22"/>
    <p:sldId id="290" r:id="rId23"/>
    <p:sldId id="291" r:id="rId24"/>
    <p:sldId id="292" r:id="rId25"/>
    <p:sldId id="2146850761" r:id="rId26"/>
    <p:sldId id="267" r:id="rId27"/>
    <p:sldId id="2146850762" r:id="rId28"/>
    <p:sldId id="2146850763" r:id="rId29"/>
    <p:sldId id="282"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2" autoAdjust="0"/>
    <p:restoredTop sz="94660"/>
  </p:normalViewPr>
  <p:slideViewPr>
    <p:cSldViewPr snapToGrid="0">
      <p:cViewPr varScale="1">
        <p:scale>
          <a:sx n="103" d="100"/>
          <a:sy n="103" d="100"/>
        </p:scale>
        <p:origin x="120" y="5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914400" y="613611"/>
            <a:ext cx="10363200" cy="3719057"/>
          </a:xfrm>
        </p:spPr>
        <p:txBody>
          <a:bodyPr>
            <a:normAutofit/>
          </a:bodyPr>
          <a:lstStyle>
            <a:lvl1pPr>
              <a:defRPr sz="6000" u="none"/>
            </a:lvl1pPr>
          </a:lstStyle>
          <a:p>
            <a:r>
              <a:rPr kumimoji="1" lang="ja-JP" altLang="en-US"/>
              <a:t>マスター タイトルの書式設定</a:t>
            </a:r>
            <a:endParaRPr kumimoji="1" lang="ja-JP" altLang="en-US" dirty="0"/>
          </a:p>
        </p:txBody>
      </p:sp>
      <p:sp>
        <p:nvSpPr>
          <p:cNvPr id="3" name="サブタイトル 2"/>
          <p:cNvSpPr>
            <a:spLocks noGrp="1"/>
          </p:cNvSpPr>
          <p:nvPr>
            <p:ph type="subTitle" idx="1"/>
          </p:nvPr>
        </p:nvSpPr>
        <p:spPr>
          <a:xfrm>
            <a:off x="1828800" y="4587766"/>
            <a:ext cx="8534400" cy="1513488"/>
          </a:xfrm>
        </p:spPr>
        <p:txBody>
          <a:bodyPr>
            <a:normAutofit/>
          </a:bodyPr>
          <a:lstStyle>
            <a:lvl1pPr marL="0" indent="0" algn="ctr">
              <a:buNone/>
              <a:defRPr sz="2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4C822B3A-0432-4A17-9759-C2F25A9B548E}" type="datetime1">
              <a:rPr kumimoji="1" lang="ja-JP" altLang="en-US" smtClean="0"/>
              <a:t>2025/8/2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1107652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A494C097-342E-4F43-8CA6-3DBDB1664F4C}" type="datetime1">
              <a:rPr kumimoji="1" lang="ja-JP" altLang="en-US" smtClean="0"/>
              <a:t>2025/8/2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1001300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839200" y="274639"/>
            <a:ext cx="2743200" cy="5851525"/>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609600" y="274639"/>
            <a:ext cx="8026400" cy="5851525"/>
          </a:xfrm>
        </p:spPr>
        <p:txBody>
          <a:bodyPr vert="eaVert"/>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2B835E32-2D46-4DE1-B330-9D3FB84D851E}" type="datetime1">
              <a:rPr kumimoji="1" lang="ja-JP" altLang="en-US" smtClean="0"/>
              <a:t>2025/8/2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2887414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u="sng"/>
            </a:lvl1pPr>
          </a:lstStyle>
          <a:p>
            <a:r>
              <a:rPr kumimoji="1" lang="ja-JP" altLang="en-US"/>
              <a:t>マスター タイトルの書式設定</a:t>
            </a:r>
            <a:endParaRPr kumimoji="1" lang="ja-JP" altLang="en-US" dirty="0"/>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002AD361-968A-4FBF-9FD3-AF363EA9937D}" type="datetime1">
              <a:rPr kumimoji="1" lang="ja-JP" altLang="en-US" smtClean="0"/>
              <a:t>2025/8/2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3649976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963084" y="4406901"/>
            <a:ext cx="10363200" cy="1362075"/>
          </a:xfrm>
        </p:spPr>
        <p:txBody>
          <a:bodyPr anchor="t"/>
          <a:lstStyle>
            <a:lvl1pPr algn="l">
              <a:defRPr sz="4000" b="1" u="none" cap="none" baseline="0"/>
            </a:lvl1pPr>
          </a:lstStyle>
          <a:p>
            <a:r>
              <a:rPr kumimoji="1" lang="ja-JP" altLang="en-US"/>
              <a:t>マスター タイトルの書式設定</a:t>
            </a:r>
            <a:endParaRPr kumimoji="1" lang="ja-JP" altLang="en-US" dirty="0"/>
          </a:p>
        </p:txBody>
      </p:sp>
      <p:sp>
        <p:nvSpPr>
          <p:cNvPr id="3" name="テキスト プレースホルダー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AA1C3AEF-A7F9-45D4-9A71-E38CA601D7D4}" type="datetime1">
              <a:rPr kumimoji="1" lang="ja-JP" altLang="en-US" smtClean="0"/>
              <a:t>2025/8/2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3660309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3AD70BF7-6F02-4157-9154-AD19503795D2}" type="datetime1">
              <a:rPr kumimoji="1" lang="ja-JP" altLang="en-US" smtClean="0"/>
              <a:t>2025/8/2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847316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p:txBody>
      </p:sp>
      <p:sp>
        <p:nvSpPr>
          <p:cNvPr id="5" name="テキスト プレースホルダー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p:txBody>
      </p:sp>
      <p:sp>
        <p:nvSpPr>
          <p:cNvPr id="7" name="日付プレースホルダー 6"/>
          <p:cNvSpPr>
            <a:spLocks noGrp="1"/>
          </p:cNvSpPr>
          <p:nvPr>
            <p:ph type="dt" sz="half" idx="10"/>
          </p:nvPr>
        </p:nvSpPr>
        <p:spPr/>
        <p:txBody>
          <a:bodyPr/>
          <a:lstStyle/>
          <a:p>
            <a:fld id="{6F0B75B1-8360-44EF-9CE4-FA35BCEF221F}" type="datetime1">
              <a:rPr kumimoji="1" lang="ja-JP" altLang="en-US" smtClean="0"/>
              <a:t>2025/8/2</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1495951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1D7333A9-23D0-4CE2-AE57-8C99AF0EAEF9}" type="datetime1">
              <a:rPr kumimoji="1" lang="ja-JP" altLang="en-US" smtClean="0"/>
              <a:t>2025/8/2</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3927763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07321BCF-D9B3-4EAA-AB0E-A39A1078809E}" type="datetime1">
              <a:rPr kumimoji="1" lang="ja-JP" altLang="en-US" smtClean="0"/>
              <a:t>2025/8/2</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2713193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1" y="273050"/>
            <a:ext cx="4011084" cy="1162050"/>
          </a:xfrm>
        </p:spPr>
        <p:txBody>
          <a:bodyPr anchor="b"/>
          <a:lstStyle>
            <a:lvl1pPr algn="l">
              <a:defRPr sz="2000" b="1"/>
            </a:lvl1pPr>
          </a:lstStyle>
          <a:p>
            <a:r>
              <a:rPr kumimoji="1" lang="ja-JP" altLang="en-US"/>
              <a:t>マスター タイトルの書式設定</a:t>
            </a:r>
          </a:p>
        </p:txBody>
      </p:sp>
      <p:sp>
        <p:nvSpPr>
          <p:cNvPr id="3" name="コンテンツ プレースホルダー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p:txBody>
      </p:sp>
      <p:sp>
        <p:nvSpPr>
          <p:cNvPr id="4" name="テキスト プレースホルダー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BBD93D85-1D1F-43E8-8FC0-5AAF98DAF8F8}" type="datetime1">
              <a:rPr kumimoji="1" lang="ja-JP" altLang="en-US" smtClean="0"/>
              <a:t>2025/8/2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2900368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2389717" y="4800600"/>
            <a:ext cx="7315200" cy="566738"/>
          </a:xfrm>
        </p:spPr>
        <p:txBody>
          <a:bodyPr anchor="b"/>
          <a:lstStyle>
            <a:lvl1pPr algn="l">
              <a:defRPr sz="2000" b="1"/>
            </a:lvl1pPr>
          </a:lstStyle>
          <a:p>
            <a:r>
              <a:rPr kumimoji="1" lang="ja-JP" altLang="en-US"/>
              <a:t>マスター タイトルの書式設定</a:t>
            </a:r>
          </a:p>
        </p:txBody>
      </p:sp>
      <p:sp>
        <p:nvSpPr>
          <p:cNvPr id="3" name="図プレースホルダー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a:t>アイコンをクリックして図を追加</a:t>
            </a:r>
          </a:p>
        </p:txBody>
      </p:sp>
      <p:sp>
        <p:nvSpPr>
          <p:cNvPr id="4" name="テキスト プレースホルダー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FC5E36A4-CF1C-426F-BC93-245F4AC7F9CC}" type="datetime1">
              <a:rPr kumimoji="1" lang="ja-JP" altLang="en-US" smtClean="0"/>
              <a:t>2025/8/2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1038807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09600" y="102180"/>
            <a:ext cx="10972800" cy="713090"/>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609600" y="1126436"/>
            <a:ext cx="10972800" cy="499972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C09AC7-2B02-4A21-833F-9D7920DB6664}" type="datetime1">
              <a:rPr kumimoji="1" lang="ja-JP" altLang="en-US" smtClean="0"/>
              <a:t>2025/8/2</a:t>
            </a:fld>
            <a:endParaRPr kumimoji="1" lang="ja-JP" altLang="en-US"/>
          </a:p>
        </p:txBody>
      </p:sp>
      <p:sp>
        <p:nvSpPr>
          <p:cNvPr id="5" name="フッター プレースホルダー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21728760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defTabSz="457200" rtl="0" eaLnBrk="1" latinLnBrk="0" hangingPunct="1">
        <a:spcBef>
          <a:spcPct val="0"/>
        </a:spcBef>
        <a:buNone/>
        <a:defRPr kumimoji="1" sz="4400" b="1" u="sng" kern="1200">
          <a:solidFill>
            <a:srgbClr val="451722"/>
          </a:solidFill>
          <a:latin typeface="+mj-lt"/>
          <a:ea typeface="+mj-ea"/>
          <a:cs typeface="+mj-cs"/>
        </a:defRPr>
      </a:lvl1pPr>
    </p:titleStyle>
    <p:body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jpe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0823D442-AEA9-4163-AF11-D77C689F8B44}"/>
              </a:ext>
            </a:extLst>
          </p:cNvPr>
          <p:cNvSpPr>
            <a:spLocks noGrp="1"/>
          </p:cNvSpPr>
          <p:nvPr>
            <p:ph type="ctrTitle"/>
          </p:nvPr>
        </p:nvSpPr>
        <p:spPr/>
        <p:txBody>
          <a:bodyPr>
            <a:normAutofit/>
          </a:bodyPr>
          <a:lstStyle/>
          <a:p>
            <a:r>
              <a:rPr kumimoji="1" lang="ja-JP" altLang="en-US" sz="4000" b="1" i="0" u="none" strike="noStrike" kern="1200" cap="none" spc="0" normalizeH="0" baseline="0" noProof="0" dirty="0">
                <a:ln>
                  <a:noFill/>
                </a:ln>
                <a:solidFill>
                  <a:srgbClr val="451722"/>
                </a:solidFill>
                <a:effectLst/>
                <a:uLnTx/>
                <a:uFillTx/>
                <a:latin typeface="Meiryo UI"/>
                <a:ea typeface="Meiryo UI"/>
                <a:cs typeface="+mj-cs"/>
              </a:rPr>
              <a:t>バイオ技術</a:t>
            </a:r>
            <a:br>
              <a:rPr kumimoji="1" lang="en-US" altLang="zh-TW" sz="4000" b="1" i="0" u="none" strike="noStrike" kern="1200" cap="none" spc="0" normalizeH="0" baseline="0" noProof="0" dirty="0">
                <a:ln>
                  <a:noFill/>
                </a:ln>
                <a:solidFill>
                  <a:srgbClr val="451722"/>
                </a:solidFill>
                <a:effectLst/>
                <a:uLnTx/>
                <a:uFillTx/>
                <a:latin typeface="Meiryo UI"/>
                <a:ea typeface="Meiryo UI"/>
                <a:cs typeface="+mj-cs"/>
              </a:rPr>
            </a:br>
            <a:br>
              <a:rPr kumimoji="1" lang="zh-TW" altLang="en-US" sz="4000" b="1" i="0" u="none" strike="noStrike" kern="1200" cap="none" spc="0" normalizeH="0" baseline="0" noProof="0" dirty="0">
                <a:ln>
                  <a:noFill/>
                </a:ln>
                <a:solidFill>
                  <a:srgbClr val="451722"/>
                </a:solidFill>
                <a:effectLst/>
                <a:uLnTx/>
                <a:uFillTx/>
                <a:latin typeface="Meiryo UI"/>
                <a:ea typeface="Meiryo UI"/>
                <a:cs typeface="+mj-cs"/>
              </a:rPr>
            </a:br>
            <a:r>
              <a:rPr kumimoji="1" lang="ja-JP" altLang="en-US" sz="6000" b="1" i="0" u="none" strike="noStrike" kern="1200" cap="none" spc="0" normalizeH="0" baseline="0" noProof="0" dirty="0">
                <a:ln>
                  <a:noFill/>
                </a:ln>
                <a:solidFill>
                  <a:srgbClr val="451722"/>
                </a:solidFill>
                <a:effectLst/>
                <a:uLnTx/>
                <a:uFillTx/>
                <a:latin typeface="Meiryo UI"/>
                <a:ea typeface="Meiryo UI"/>
                <a:cs typeface="+mj-cs"/>
              </a:rPr>
              <a:t>第</a:t>
            </a:r>
            <a:r>
              <a:rPr kumimoji="1" lang="en-US" altLang="ja-JP" sz="6000" b="1" i="0" u="none" strike="noStrike" kern="1200" cap="none" spc="0" normalizeH="0" baseline="0" noProof="0" dirty="0">
                <a:ln>
                  <a:noFill/>
                </a:ln>
                <a:solidFill>
                  <a:srgbClr val="451722"/>
                </a:solidFill>
                <a:effectLst/>
                <a:uLnTx/>
                <a:uFillTx/>
                <a:latin typeface="Meiryo UI"/>
                <a:ea typeface="Meiryo UI"/>
                <a:cs typeface="+mj-cs"/>
              </a:rPr>
              <a:t>2</a:t>
            </a:r>
            <a:r>
              <a:rPr kumimoji="1" lang="ja-JP" altLang="en-US" sz="6000" b="1" i="0" u="none" strike="noStrike" kern="1200" cap="none" spc="0" normalizeH="0" baseline="0" noProof="0" dirty="0">
                <a:ln>
                  <a:noFill/>
                </a:ln>
                <a:solidFill>
                  <a:srgbClr val="451722"/>
                </a:solidFill>
                <a:effectLst/>
                <a:uLnTx/>
                <a:uFillTx/>
                <a:latin typeface="Meiryo UI"/>
                <a:ea typeface="Meiryo UI"/>
                <a:cs typeface="+mj-cs"/>
              </a:rPr>
              <a:t>日目</a:t>
            </a:r>
            <a:br>
              <a:rPr kumimoji="1" lang="en-US" altLang="zh-TW" sz="6000" b="1" i="0" u="none" strike="noStrike" kern="1200" cap="none" spc="0" normalizeH="0" baseline="0" noProof="0" dirty="0">
                <a:ln>
                  <a:noFill/>
                </a:ln>
                <a:solidFill>
                  <a:srgbClr val="451722"/>
                </a:solidFill>
                <a:effectLst/>
                <a:uLnTx/>
                <a:uFillTx/>
                <a:latin typeface="Meiryo UI"/>
                <a:ea typeface="Meiryo UI"/>
                <a:cs typeface="+mj-cs"/>
              </a:rPr>
            </a:br>
            <a:r>
              <a:rPr kumimoji="1" lang="ja-JP" altLang="en-US" sz="6000" b="1" i="0" u="none" strike="noStrike" kern="1200" cap="none" spc="0" normalizeH="0" baseline="0" noProof="0" dirty="0">
                <a:ln>
                  <a:noFill/>
                </a:ln>
                <a:solidFill>
                  <a:srgbClr val="451722"/>
                </a:solidFill>
                <a:effectLst/>
                <a:uLnTx/>
                <a:uFillTx/>
                <a:latin typeface="Meiryo UI"/>
                <a:ea typeface="Meiryo UI"/>
                <a:cs typeface="+mj-cs"/>
              </a:rPr>
              <a:t>機械学習</a:t>
            </a:r>
            <a:endParaRPr lang="ja-JP" altLang="en-US" sz="4000" dirty="0"/>
          </a:p>
        </p:txBody>
      </p:sp>
      <p:sp>
        <p:nvSpPr>
          <p:cNvPr id="4" name="字幕 3">
            <a:extLst>
              <a:ext uri="{FF2B5EF4-FFF2-40B4-BE49-F238E27FC236}">
                <a16:creationId xmlns:a16="http://schemas.microsoft.com/office/drawing/2014/main" id="{955337FE-8AFF-4894-9350-1A0300B753EA}"/>
              </a:ext>
            </a:extLst>
          </p:cNvPr>
          <p:cNvSpPr>
            <a:spLocks noGrp="1"/>
          </p:cNvSpPr>
          <p:nvPr>
            <p:ph type="subTitle" idx="1"/>
          </p:nvPr>
        </p:nvSpPr>
        <p:spPr/>
        <p:txBody>
          <a:bodyPr>
            <a:normAutofit lnSpcReduction="10000"/>
          </a:body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1" lang="zh-CN" altLang="en-US" sz="2800" b="0" i="0" u="none" strike="noStrike" kern="1200" cap="none" spc="0" normalizeH="0" baseline="0" noProof="0" dirty="0">
                <a:ln>
                  <a:noFill/>
                </a:ln>
                <a:solidFill>
                  <a:prstClr val="black">
                    <a:tint val="75000"/>
                  </a:prstClr>
                </a:solidFill>
                <a:effectLst/>
                <a:uLnTx/>
                <a:uFillTx/>
                <a:latin typeface="Meiryo UI"/>
                <a:ea typeface="Meiryo UI"/>
                <a:cs typeface="+mn-cs"/>
              </a:rPr>
              <a:t>医学部保健学科</a:t>
            </a:r>
            <a:endParaRPr kumimoji="1" lang="en-US" altLang="zh-CN" sz="2800" b="0" i="0" u="none" strike="noStrike" kern="1200" cap="none" spc="0" normalizeH="0" baseline="0" noProof="0" dirty="0">
              <a:ln>
                <a:noFill/>
              </a:ln>
              <a:solidFill>
                <a:prstClr val="black">
                  <a:tint val="75000"/>
                </a:prstClr>
              </a:solidFill>
              <a:effectLst/>
              <a:uLnTx/>
              <a:uFillTx/>
              <a:latin typeface="Meiryo UI"/>
              <a:ea typeface="Meiryo UI"/>
              <a:cs typeface="+mn-cs"/>
            </a:endParaRPr>
          </a:p>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1" lang="zh-CN" altLang="en-US" sz="2800" b="0" i="0" u="none" strike="noStrike" kern="1200" cap="none" spc="0" normalizeH="0" baseline="0" noProof="0" dirty="0">
                <a:ln>
                  <a:noFill/>
                </a:ln>
                <a:solidFill>
                  <a:prstClr val="black">
                    <a:tint val="75000"/>
                  </a:prstClr>
                </a:solidFill>
                <a:effectLst/>
                <a:uLnTx/>
                <a:uFillTx/>
                <a:latin typeface="Meiryo UI"/>
                <a:ea typeface="Meiryo UI"/>
                <a:cs typeface="+mn-cs"/>
              </a:rPr>
              <a:t>検査技術科学専攻生体制御学講座</a:t>
            </a:r>
            <a:endParaRPr kumimoji="1" lang="en-US" altLang="zh-CN" sz="2800" b="0" i="0" u="none" strike="noStrike" kern="1200" cap="none" spc="0" normalizeH="0" baseline="0" noProof="0" dirty="0">
              <a:ln>
                <a:noFill/>
              </a:ln>
              <a:solidFill>
                <a:prstClr val="black">
                  <a:tint val="75000"/>
                </a:prstClr>
              </a:solidFill>
              <a:effectLst/>
              <a:uLnTx/>
              <a:uFillTx/>
              <a:latin typeface="Meiryo UI"/>
              <a:ea typeface="Meiryo UI"/>
              <a:cs typeface="+mn-cs"/>
            </a:endParaRPr>
          </a:p>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1" lang="ja-JP" altLang="en-US" sz="3200" b="0" i="0" u="none" strike="noStrike" kern="1200" cap="none" spc="0" normalizeH="0" baseline="0" noProof="0" dirty="0">
                <a:ln>
                  <a:noFill/>
                </a:ln>
                <a:solidFill>
                  <a:prstClr val="black">
                    <a:tint val="75000"/>
                  </a:prstClr>
                </a:solidFill>
                <a:effectLst/>
                <a:uLnTx/>
                <a:uFillTx/>
                <a:latin typeface="Meiryo UI"/>
                <a:ea typeface="Meiryo UI"/>
                <a:cs typeface="+mn-cs"/>
              </a:rPr>
              <a:t>岩田 浩明</a:t>
            </a:r>
          </a:p>
        </p:txBody>
      </p:sp>
    </p:spTree>
    <p:extLst>
      <p:ext uri="{BB962C8B-B14F-4D97-AF65-F5344CB8AC3E}">
        <p14:creationId xmlns:p14="http://schemas.microsoft.com/office/powerpoint/2010/main" val="2554038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35B8543F-948C-4398-A223-7954412D91F3}"/>
              </a:ext>
            </a:extLst>
          </p:cNvPr>
          <p:cNvSpPr>
            <a:spLocks noGrp="1"/>
          </p:cNvSpPr>
          <p:nvPr>
            <p:ph type="title"/>
          </p:nvPr>
        </p:nvSpPr>
        <p:spPr/>
        <p:txBody>
          <a:bodyPr>
            <a:normAutofit fontScale="90000"/>
          </a:bodyPr>
          <a:lstStyle/>
          <a:p>
            <a:r>
              <a:rPr lang="ja-JP" altLang="en-US" dirty="0"/>
              <a:t>乳がんデータセット</a:t>
            </a:r>
          </a:p>
        </p:txBody>
      </p:sp>
      <p:sp>
        <p:nvSpPr>
          <p:cNvPr id="8" name="コンテンツ プレースホルダー 7">
            <a:extLst>
              <a:ext uri="{FF2B5EF4-FFF2-40B4-BE49-F238E27FC236}">
                <a16:creationId xmlns:a16="http://schemas.microsoft.com/office/drawing/2014/main" id="{0CC73887-5990-61C6-0A9C-A222AA9A9CC4}"/>
              </a:ext>
            </a:extLst>
          </p:cNvPr>
          <p:cNvSpPr>
            <a:spLocks noGrp="1"/>
          </p:cNvSpPr>
          <p:nvPr>
            <p:ph idx="1"/>
          </p:nvPr>
        </p:nvSpPr>
        <p:spPr>
          <a:xfrm>
            <a:off x="609600" y="1126436"/>
            <a:ext cx="6196445" cy="4999728"/>
          </a:xfrm>
        </p:spPr>
        <p:txBody>
          <a:bodyPr/>
          <a:lstStyle/>
          <a:p>
            <a:r>
              <a:rPr lang="ja-JP" altLang="en-US" dirty="0"/>
              <a:t>データセットに含まれる特徴量は、乳房塊の微細針吸引物（</a:t>
            </a:r>
            <a:r>
              <a:rPr lang="en-US" altLang="ja-JP" dirty="0"/>
              <a:t>FNA</a:t>
            </a:r>
            <a:r>
              <a:rPr lang="ja-JP" altLang="en-US" dirty="0"/>
              <a:t>）のデジタル化画像から計算される。</a:t>
            </a:r>
          </a:p>
          <a:p>
            <a:r>
              <a:rPr lang="ja-JP" altLang="en-US" dirty="0"/>
              <a:t>画像中に存在する細胞核の特徴を捉えたものである。</a:t>
            </a:r>
          </a:p>
          <a:p>
            <a:r>
              <a:rPr lang="en-US" altLang="ja-JP" dirty="0"/>
              <a:t>569</a:t>
            </a:r>
            <a:r>
              <a:rPr lang="ja-JP" altLang="en-US" dirty="0"/>
              <a:t>データ含まれていて、</a:t>
            </a:r>
            <a:r>
              <a:rPr lang="en-US" altLang="ja-JP" dirty="0"/>
              <a:t>WDBC-Malignant</a:t>
            </a:r>
            <a:r>
              <a:rPr lang="ja-JP" altLang="en-US" dirty="0"/>
              <a:t>と</a:t>
            </a:r>
            <a:r>
              <a:rPr lang="en-US" altLang="ja-JP" dirty="0"/>
              <a:t>WDBC-Benign</a:t>
            </a:r>
            <a:r>
              <a:rPr lang="ja-JP" altLang="en-US" dirty="0"/>
              <a:t>に分類する。</a:t>
            </a:r>
          </a:p>
          <a:p>
            <a:endParaRPr lang="ja-JP" altLang="en-US" dirty="0"/>
          </a:p>
          <a:p>
            <a:endParaRPr lang="ja-JP" altLang="en-US" dirty="0"/>
          </a:p>
        </p:txBody>
      </p:sp>
      <p:sp>
        <p:nvSpPr>
          <p:cNvPr id="4" name="スライド番号プレースホルダー 3">
            <a:extLst>
              <a:ext uri="{FF2B5EF4-FFF2-40B4-BE49-F238E27FC236}">
                <a16:creationId xmlns:a16="http://schemas.microsoft.com/office/drawing/2014/main" id="{607B4636-51AF-A07E-7CE5-01705AB34783}"/>
              </a:ext>
            </a:extLst>
          </p:cNvPr>
          <p:cNvSpPr>
            <a:spLocks noGrp="1"/>
          </p:cNvSpPr>
          <p:nvPr>
            <p:ph type="sldNum" sz="quarter" idx="12"/>
          </p:nvPr>
        </p:nvSpPr>
        <p:spPr/>
        <p:txBody>
          <a:bodyPr/>
          <a:lstStyle/>
          <a:p>
            <a:fld id="{895CAF78-E814-F147-85DE-99D10320521C}" type="slidenum">
              <a:rPr kumimoji="1" lang="ja-JP" altLang="en-US" smtClean="0"/>
              <a:t>10</a:t>
            </a:fld>
            <a:endParaRPr kumimoji="1" lang="ja-JP" altLang="en-US"/>
          </a:p>
        </p:txBody>
      </p:sp>
      <p:pic>
        <p:nvPicPr>
          <p:cNvPr id="9" name="図 8">
            <a:extLst>
              <a:ext uri="{FF2B5EF4-FFF2-40B4-BE49-F238E27FC236}">
                <a16:creationId xmlns:a16="http://schemas.microsoft.com/office/drawing/2014/main" id="{47497597-62F4-BBA0-882A-E6D2EE3AC9B1}"/>
              </a:ext>
            </a:extLst>
          </p:cNvPr>
          <p:cNvPicPr>
            <a:picLocks noChangeAspect="1"/>
          </p:cNvPicPr>
          <p:nvPr/>
        </p:nvPicPr>
        <p:blipFill>
          <a:blip r:embed="rId2"/>
          <a:stretch>
            <a:fillRect/>
          </a:stretch>
        </p:blipFill>
        <p:spPr>
          <a:xfrm>
            <a:off x="6806045" y="871327"/>
            <a:ext cx="5320145" cy="3990109"/>
          </a:xfrm>
          <a:prstGeom prst="rect">
            <a:avLst/>
          </a:prstGeom>
        </p:spPr>
      </p:pic>
      <p:sp>
        <p:nvSpPr>
          <p:cNvPr id="10" name="テキスト ボックス 9">
            <a:extLst>
              <a:ext uri="{FF2B5EF4-FFF2-40B4-BE49-F238E27FC236}">
                <a16:creationId xmlns:a16="http://schemas.microsoft.com/office/drawing/2014/main" id="{8389F3A7-BA60-4BDA-3E02-8FB292794317}"/>
              </a:ext>
            </a:extLst>
          </p:cNvPr>
          <p:cNvSpPr txBox="1"/>
          <p:nvPr/>
        </p:nvSpPr>
        <p:spPr>
          <a:xfrm>
            <a:off x="6645290" y="5088687"/>
            <a:ext cx="5641656" cy="1384995"/>
          </a:xfrm>
          <a:prstGeom prst="rect">
            <a:avLst/>
          </a:prstGeom>
          <a:noFill/>
        </p:spPr>
        <p:txBody>
          <a:bodyPr wrap="square" rtlCol="0">
            <a:spAutoFit/>
          </a:bodyPr>
          <a:lstStyle/>
          <a:p>
            <a:r>
              <a:rPr kumimoji="1" lang="en-US" altLang="ja-JP" sz="1400" dirty="0"/>
              <a:t>1993 W.N. Street, W.H. Wolberg and O.L. Mangasarian</a:t>
            </a:r>
          </a:p>
          <a:p>
            <a:r>
              <a:rPr kumimoji="1" lang="en-US" altLang="ja-JP" sz="1400" dirty="0"/>
              <a:t>Nuclear feature extraction for breast tumor diagnosis </a:t>
            </a:r>
          </a:p>
          <a:p>
            <a:r>
              <a:rPr kumimoji="1" lang="en-US" altLang="ja-JP" sz="1400" dirty="0"/>
              <a:t>IS&amp;T/SPIE 1993 International Symposium on Electronic Imaging: Science and Technology, volume 1905, pages 861-870, San Jose, CA, 1993. (abstract)</a:t>
            </a:r>
          </a:p>
          <a:p>
            <a:r>
              <a:rPr kumimoji="1" lang="en-US" altLang="ja-JP" sz="1400" dirty="0"/>
              <a:t>Figure2 </a:t>
            </a:r>
            <a:r>
              <a:rPr kumimoji="1" lang="ja-JP" altLang="en-US" sz="1400" dirty="0"/>
              <a:t>図中一部を引用</a:t>
            </a:r>
          </a:p>
        </p:txBody>
      </p:sp>
    </p:spTree>
    <p:extLst>
      <p:ext uri="{BB962C8B-B14F-4D97-AF65-F5344CB8AC3E}">
        <p14:creationId xmlns:p14="http://schemas.microsoft.com/office/powerpoint/2010/main" val="2220584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155C35-B27C-2CAA-E32B-08B6AF5959BE}"/>
              </a:ext>
            </a:extLst>
          </p:cNvPr>
          <p:cNvSpPr>
            <a:spLocks noGrp="1"/>
          </p:cNvSpPr>
          <p:nvPr>
            <p:ph type="title"/>
          </p:nvPr>
        </p:nvSpPr>
        <p:spPr/>
        <p:txBody>
          <a:bodyPr>
            <a:normAutofit fontScale="90000"/>
          </a:bodyPr>
          <a:lstStyle/>
          <a:p>
            <a:r>
              <a:rPr kumimoji="1" lang="ja-JP" altLang="en-US" dirty="0"/>
              <a:t>計測データ</a:t>
            </a:r>
          </a:p>
        </p:txBody>
      </p:sp>
      <p:sp>
        <p:nvSpPr>
          <p:cNvPr id="3" name="コンテンツ プレースホルダー 2">
            <a:extLst>
              <a:ext uri="{FF2B5EF4-FFF2-40B4-BE49-F238E27FC236}">
                <a16:creationId xmlns:a16="http://schemas.microsoft.com/office/drawing/2014/main" id="{94688E74-B452-8C59-41A9-F9E0B909C0E5}"/>
              </a:ext>
            </a:extLst>
          </p:cNvPr>
          <p:cNvSpPr>
            <a:spLocks noGrp="1"/>
          </p:cNvSpPr>
          <p:nvPr>
            <p:ph idx="1"/>
          </p:nvPr>
        </p:nvSpPr>
        <p:spPr/>
        <p:txBody>
          <a:bodyPr/>
          <a:lstStyle/>
          <a:p>
            <a:r>
              <a:rPr kumimoji="1" lang="ja-JP" altLang="en-US" dirty="0"/>
              <a:t>画像に対して計測を行っているため、各パラメータに平均、誤差、最悪値がある。</a:t>
            </a:r>
          </a:p>
          <a:p>
            <a:r>
              <a:rPr kumimoji="1" lang="en-US" altLang="ja-JP" dirty="0"/>
              <a:t>Nick Street's Publication List</a:t>
            </a:r>
          </a:p>
          <a:p>
            <a:r>
              <a:rPr kumimoji="1" lang="ja-JP" altLang="en-US" dirty="0"/>
              <a:t>ここの</a:t>
            </a:r>
          </a:p>
          <a:p>
            <a:r>
              <a:rPr kumimoji="1" lang="en-US" altLang="ja-JP" dirty="0"/>
              <a:t>1993 W.N. Street, W.H. Wolberg and O.L. Mangasarian</a:t>
            </a:r>
          </a:p>
          <a:p>
            <a:r>
              <a:rPr kumimoji="1" lang="en-US" altLang="ja-JP" dirty="0"/>
              <a:t>Nuclear feature extraction for breast tumor diagnosis</a:t>
            </a:r>
          </a:p>
          <a:p>
            <a:r>
              <a:rPr kumimoji="1" lang="ja-JP" altLang="en-US" dirty="0"/>
              <a:t>に定義の詳細が書いてあった。</a:t>
            </a:r>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AF460E51-7A0E-B86F-BA63-20870451FA1B}"/>
              </a:ext>
            </a:extLst>
          </p:cNvPr>
          <p:cNvSpPr>
            <a:spLocks noGrp="1"/>
          </p:cNvSpPr>
          <p:nvPr>
            <p:ph type="sldNum" sz="quarter" idx="12"/>
          </p:nvPr>
        </p:nvSpPr>
        <p:spPr/>
        <p:txBody>
          <a:bodyPr/>
          <a:lstStyle/>
          <a:p>
            <a:fld id="{895CAF78-E814-F147-85DE-99D10320521C}" type="slidenum">
              <a:rPr kumimoji="1" lang="ja-JP" altLang="en-US" smtClean="0"/>
              <a:t>11</a:t>
            </a:fld>
            <a:endParaRPr kumimoji="1" lang="ja-JP" altLang="en-US"/>
          </a:p>
        </p:txBody>
      </p:sp>
    </p:spTree>
    <p:extLst>
      <p:ext uri="{BB962C8B-B14F-4D97-AF65-F5344CB8AC3E}">
        <p14:creationId xmlns:p14="http://schemas.microsoft.com/office/powerpoint/2010/main" val="2572580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C0FC4A-A3D3-F9AE-BF42-EEDD3EBA67BC}"/>
              </a:ext>
            </a:extLst>
          </p:cNvPr>
          <p:cNvSpPr>
            <a:spLocks noGrp="1"/>
          </p:cNvSpPr>
          <p:nvPr>
            <p:ph type="title"/>
          </p:nvPr>
        </p:nvSpPr>
        <p:spPr/>
        <p:txBody>
          <a:bodyPr>
            <a:normAutofit fontScale="90000"/>
          </a:bodyPr>
          <a:lstStyle/>
          <a:p>
            <a:r>
              <a:rPr kumimoji="1" lang="ja-JP" altLang="en-US" dirty="0"/>
              <a:t>説明変数</a:t>
            </a:r>
          </a:p>
        </p:txBody>
      </p:sp>
      <p:sp>
        <p:nvSpPr>
          <p:cNvPr id="3" name="コンテンツ プレースホルダー 2">
            <a:extLst>
              <a:ext uri="{FF2B5EF4-FFF2-40B4-BE49-F238E27FC236}">
                <a16:creationId xmlns:a16="http://schemas.microsoft.com/office/drawing/2014/main" id="{967A7635-A32E-3D51-2E5D-9487906E2A82}"/>
              </a:ext>
            </a:extLst>
          </p:cNvPr>
          <p:cNvSpPr>
            <a:spLocks noGrp="1"/>
          </p:cNvSpPr>
          <p:nvPr>
            <p:ph idx="1"/>
          </p:nvPr>
        </p:nvSpPr>
        <p:spPr>
          <a:xfrm>
            <a:off x="609600" y="1126436"/>
            <a:ext cx="10972800" cy="4723858"/>
          </a:xfrm>
        </p:spPr>
        <p:txBody>
          <a:bodyPr numCol="2" spcCol="360000">
            <a:normAutofit/>
          </a:bodyPr>
          <a:lstStyle/>
          <a:p>
            <a:pPr marL="0" indent="0">
              <a:buNone/>
            </a:pPr>
            <a:r>
              <a:rPr kumimoji="1" lang="en-US" altLang="ja-JP" sz="1600" dirty="0"/>
              <a:t>1. mean radius </a:t>
            </a:r>
            <a:r>
              <a:rPr kumimoji="1" lang="ja-JP" altLang="en-US" sz="1600" dirty="0"/>
              <a:t>平均半径</a:t>
            </a:r>
          </a:p>
          <a:p>
            <a:pPr marL="0" indent="0">
              <a:buNone/>
            </a:pPr>
            <a:r>
              <a:rPr kumimoji="1" lang="en-US" altLang="ja-JP" sz="1600" dirty="0"/>
              <a:t>2. mean texture </a:t>
            </a:r>
            <a:r>
              <a:rPr kumimoji="1" lang="ja-JP" altLang="en-US" sz="1600" dirty="0"/>
              <a:t>テクスチャをグレースケールにした際の平均</a:t>
            </a:r>
          </a:p>
          <a:p>
            <a:pPr marL="0" indent="0">
              <a:buNone/>
            </a:pPr>
            <a:r>
              <a:rPr kumimoji="1" lang="en-US" altLang="ja-JP" sz="1600" dirty="0"/>
              <a:t>3. mean perimeter </a:t>
            </a:r>
            <a:r>
              <a:rPr kumimoji="1" lang="ja-JP" altLang="en-US" sz="1600" dirty="0"/>
              <a:t>平均外周の長さ</a:t>
            </a:r>
          </a:p>
          <a:p>
            <a:pPr marL="0" indent="0">
              <a:buNone/>
            </a:pPr>
            <a:r>
              <a:rPr kumimoji="1" lang="en-US" altLang="ja-JP" sz="1600" dirty="0"/>
              <a:t>4. mean area </a:t>
            </a:r>
            <a:r>
              <a:rPr kumimoji="1" lang="ja-JP" altLang="en-US" sz="1600" dirty="0"/>
              <a:t>平均面積</a:t>
            </a:r>
          </a:p>
          <a:p>
            <a:pPr marL="0" indent="0">
              <a:buNone/>
            </a:pPr>
            <a:r>
              <a:rPr kumimoji="1" lang="en-US" altLang="ja-JP" sz="1600" dirty="0"/>
              <a:t>5. mean smoothness </a:t>
            </a:r>
            <a:r>
              <a:rPr kumimoji="1" lang="ja-JP" altLang="en-US" sz="1600" dirty="0"/>
              <a:t>平均なめらかさ（半径の分散）</a:t>
            </a:r>
          </a:p>
          <a:p>
            <a:pPr marL="0" indent="0">
              <a:buNone/>
            </a:pPr>
            <a:r>
              <a:rPr kumimoji="1" lang="en-US" altLang="ja-JP" sz="1600" dirty="0"/>
              <a:t>6. mean compactness </a:t>
            </a:r>
            <a:r>
              <a:rPr kumimoji="1" lang="ja-JP" altLang="en-US" sz="1600" dirty="0"/>
              <a:t>外周長さ</a:t>
            </a:r>
            <a:r>
              <a:rPr kumimoji="1" lang="en-US" altLang="ja-JP" sz="1600" dirty="0"/>
              <a:t>^2 / </a:t>
            </a:r>
            <a:r>
              <a:rPr kumimoji="1" lang="ja-JP" altLang="en-US" sz="1600" dirty="0"/>
              <a:t>面積 </a:t>
            </a:r>
            <a:r>
              <a:rPr kumimoji="1" lang="en-US" altLang="ja-JP" sz="1600" dirty="0"/>
              <a:t>- 1.0</a:t>
            </a:r>
            <a:r>
              <a:rPr kumimoji="1" lang="ja-JP" altLang="en-US" sz="1600" dirty="0"/>
              <a:t>で示すコンパクトさ平均</a:t>
            </a:r>
          </a:p>
          <a:p>
            <a:pPr marL="0" indent="0">
              <a:buNone/>
            </a:pPr>
            <a:r>
              <a:rPr kumimoji="1" lang="en-US" altLang="ja-JP" sz="1600" dirty="0"/>
              <a:t>7. mean concavity </a:t>
            </a:r>
            <a:r>
              <a:rPr kumimoji="1" lang="ja-JP" altLang="en-US" sz="1600" dirty="0"/>
              <a:t>輪郭の凹部の重要度の平均</a:t>
            </a:r>
          </a:p>
          <a:p>
            <a:pPr marL="0" indent="0">
              <a:buNone/>
            </a:pPr>
            <a:r>
              <a:rPr kumimoji="1" lang="en-US" altLang="ja-JP" sz="1600" dirty="0"/>
              <a:t>8. mean concave points </a:t>
            </a:r>
            <a:r>
              <a:rPr kumimoji="1" lang="ja-JP" altLang="en-US" sz="1600" dirty="0"/>
              <a:t>輪郭の凹部の数の平均</a:t>
            </a:r>
          </a:p>
          <a:p>
            <a:pPr marL="0" indent="0">
              <a:buNone/>
            </a:pPr>
            <a:r>
              <a:rPr kumimoji="1" lang="en-US" altLang="ja-JP" sz="1600" dirty="0"/>
              <a:t>9. mean symmetry </a:t>
            </a:r>
            <a:r>
              <a:rPr kumimoji="1" lang="ja-JP" altLang="en-US" sz="1600" dirty="0"/>
              <a:t>対称性</a:t>
            </a:r>
          </a:p>
          <a:p>
            <a:pPr marL="0" indent="0">
              <a:buNone/>
            </a:pPr>
            <a:r>
              <a:rPr kumimoji="1" lang="en-US" altLang="ja-JP" sz="1600" dirty="0"/>
              <a:t>10. mean fractal dimension </a:t>
            </a:r>
            <a:r>
              <a:rPr kumimoji="1" lang="ja-JP" altLang="en-US" sz="1600" dirty="0"/>
              <a:t>フラクタル次元の平均</a:t>
            </a:r>
          </a:p>
          <a:p>
            <a:pPr marL="0" indent="0">
              <a:buNone/>
            </a:pPr>
            <a:r>
              <a:rPr kumimoji="1" lang="en-US" altLang="ja-JP" sz="1600" dirty="0"/>
              <a:t>11. radius error </a:t>
            </a:r>
            <a:r>
              <a:rPr kumimoji="1" lang="ja-JP" altLang="en-US" sz="1600" dirty="0"/>
              <a:t>半径誤差</a:t>
            </a:r>
          </a:p>
          <a:p>
            <a:pPr marL="0" indent="0">
              <a:buNone/>
            </a:pPr>
            <a:r>
              <a:rPr kumimoji="1" lang="en-US" altLang="ja-JP" sz="1600" dirty="0"/>
              <a:t>12. texture error </a:t>
            </a:r>
            <a:r>
              <a:rPr kumimoji="1" lang="ja-JP" altLang="en-US" sz="1600" dirty="0"/>
              <a:t>テクスチャの誤差</a:t>
            </a:r>
          </a:p>
          <a:p>
            <a:pPr marL="0" indent="0">
              <a:buNone/>
            </a:pPr>
            <a:r>
              <a:rPr kumimoji="1" lang="en-US" altLang="ja-JP" sz="1600" dirty="0"/>
              <a:t>13. perimeter error </a:t>
            </a:r>
            <a:r>
              <a:rPr kumimoji="1" lang="ja-JP" altLang="en-US" sz="1600" dirty="0"/>
              <a:t>外周の誤差</a:t>
            </a:r>
          </a:p>
          <a:p>
            <a:pPr marL="0" indent="0">
              <a:buNone/>
            </a:pPr>
            <a:r>
              <a:rPr kumimoji="1" lang="en-US" altLang="ja-JP" sz="1600" dirty="0"/>
              <a:t>14. area error </a:t>
            </a:r>
            <a:r>
              <a:rPr kumimoji="1" lang="ja-JP" altLang="en-US" sz="1600" dirty="0"/>
              <a:t>面積の誤差</a:t>
            </a:r>
          </a:p>
          <a:p>
            <a:pPr marL="0" indent="0">
              <a:buNone/>
            </a:pPr>
            <a:r>
              <a:rPr kumimoji="1" lang="en-US" altLang="ja-JP" sz="1600" dirty="0"/>
              <a:t>15. smoothness error </a:t>
            </a:r>
            <a:r>
              <a:rPr kumimoji="1" lang="ja-JP" altLang="en-US" sz="1600" dirty="0"/>
              <a:t>なめらかさの誤差</a:t>
            </a:r>
          </a:p>
          <a:p>
            <a:pPr marL="0" indent="0">
              <a:buNone/>
            </a:pPr>
            <a:r>
              <a:rPr kumimoji="1" lang="en-US" altLang="ja-JP" sz="1600" dirty="0"/>
              <a:t>16. compactness error </a:t>
            </a:r>
            <a:r>
              <a:rPr kumimoji="1" lang="ja-JP" altLang="en-US" sz="1600" dirty="0"/>
              <a:t>コンパクトさの誤差</a:t>
            </a:r>
          </a:p>
          <a:p>
            <a:pPr marL="0" indent="0">
              <a:buNone/>
            </a:pPr>
            <a:r>
              <a:rPr kumimoji="1" lang="en-US" altLang="ja-JP" sz="1600" dirty="0"/>
              <a:t>17. concavity error </a:t>
            </a:r>
            <a:r>
              <a:rPr kumimoji="1" lang="ja-JP" altLang="en-US" sz="1600" dirty="0"/>
              <a:t>輪郭の凹部の重要度の誤差</a:t>
            </a:r>
          </a:p>
          <a:p>
            <a:pPr marL="0" indent="0">
              <a:buNone/>
            </a:pPr>
            <a:r>
              <a:rPr kumimoji="1" lang="en-US" altLang="ja-JP" sz="1600" dirty="0"/>
              <a:t>18. concave points error </a:t>
            </a:r>
            <a:r>
              <a:rPr kumimoji="1" lang="ja-JP" altLang="en-US" sz="1600" dirty="0"/>
              <a:t>輪郭の凹部の数の誤差</a:t>
            </a:r>
          </a:p>
          <a:p>
            <a:pPr marL="0" indent="0">
              <a:buNone/>
            </a:pPr>
            <a:r>
              <a:rPr kumimoji="1" lang="en-US" altLang="ja-JP" sz="1600" dirty="0"/>
              <a:t>19. symmetry error </a:t>
            </a:r>
            <a:r>
              <a:rPr kumimoji="1" lang="ja-JP" altLang="en-US" sz="1600" dirty="0"/>
              <a:t>対称性の誤差</a:t>
            </a:r>
          </a:p>
          <a:p>
            <a:pPr marL="0" indent="0">
              <a:buNone/>
            </a:pPr>
            <a:r>
              <a:rPr kumimoji="1" lang="en-US" altLang="ja-JP" sz="1600" dirty="0"/>
              <a:t>20. fractal dimension error </a:t>
            </a:r>
            <a:r>
              <a:rPr kumimoji="1" lang="ja-JP" altLang="en-US" sz="1600" dirty="0"/>
              <a:t>フラクタル次元の誤差</a:t>
            </a:r>
          </a:p>
          <a:p>
            <a:pPr marL="0" indent="0">
              <a:buNone/>
            </a:pPr>
            <a:r>
              <a:rPr kumimoji="1" lang="en-US" altLang="ja-JP" sz="1600" dirty="0"/>
              <a:t>21. worst radius </a:t>
            </a:r>
            <a:r>
              <a:rPr kumimoji="1" lang="ja-JP" altLang="en-US" sz="1600" dirty="0"/>
              <a:t>半径最悪値</a:t>
            </a:r>
          </a:p>
          <a:p>
            <a:pPr marL="0" indent="0">
              <a:buNone/>
            </a:pPr>
            <a:r>
              <a:rPr kumimoji="1" lang="en-US" altLang="ja-JP" sz="1600" dirty="0"/>
              <a:t>22. worst texture </a:t>
            </a:r>
            <a:r>
              <a:rPr kumimoji="1" lang="ja-JP" altLang="en-US" sz="1600" dirty="0"/>
              <a:t>テクスチャ最悪値</a:t>
            </a:r>
          </a:p>
          <a:p>
            <a:pPr marL="0" indent="0">
              <a:buNone/>
            </a:pPr>
            <a:r>
              <a:rPr kumimoji="1" lang="en-US" altLang="ja-JP" sz="1600" dirty="0"/>
              <a:t>23. worst perimeter </a:t>
            </a:r>
            <a:r>
              <a:rPr kumimoji="1" lang="ja-JP" altLang="en-US" sz="1600" dirty="0"/>
              <a:t>外周の長さ最悪値</a:t>
            </a:r>
          </a:p>
          <a:p>
            <a:pPr marL="0" indent="0">
              <a:buNone/>
            </a:pPr>
            <a:r>
              <a:rPr kumimoji="1" lang="en-US" altLang="ja-JP" sz="1600" dirty="0"/>
              <a:t>24. worst area </a:t>
            </a:r>
            <a:r>
              <a:rPr kumimoji="1" lang="ja-JP" altLang="en-US" sz="1600" dirty="0"/>
              <a:t>面積の最悪値</a:t>
            </a:r>
          </a:p>
          <a:p>
            <a:pPr marL="0" indent="0">
              <a:buNone/>
            </a:pPr>
            <a:r>
              <a:rPr kumimoji="1" lang="en-US" altLang="ja-JP" sz="1600" dirty="0"/>
              <a:t>25. worst smoothness </a:t>
            </a:r>
            <a:r>
              <a:rPr kumimoji="1" lang="ja-JP" altLang="en-US" sz="1600" dirty="0"/>
              <a:t>なめらかさの最悪値</a:t>
            </a:r>
          </a:p>
          <a:p>
            <a:pPr marL="0" indent="0">
              <a:buNone/>
            </a:pPr>
            <a:r>
              <a:rPr kumimoji="1" lang="en-US" altLang="ja-JP" sz="1600" dirty="0"/>
              <a:t>26. worst compactness </a:t>
            </a:r>
            <a:r>
              <a:rPr kumimoji="1" lang="ja-JP" altLang="en-US" sz="1600" dirty="0"/>
              <a:t>コンパクトさの最悪値</a:t>
            </a:r>
          </a:p>
          <a:p>
            <a:pPr marL="0" indent="0">
              <a:buNone/>
            </a:pPr>
            <a:r>
              <a:rPr kumimoji="1" lang="en-US" altLang="ja-JP" sz="1600" dirty="0"/>
              <a:t>27. worst concavity </a:t>
            </a:r>
            <a:r>
              <a:rPr kumimoji="1" lang="ja-JP" altLang="en-US" sz="1600" dirty="0"/>
              <a:t>輪郭の凹部の重要度の最悪値</a:t>
            </a:r>
          </a:p>
          <a:p>
            <a:pPr marL="0" indent="0">
              <a:buNone/>
            </a:pPr>
            <a:r>
              <a:rPr kumimoji="1" lang="en-US" altLang="ja-JP" sz="1600" dirty="0"/>
              <a:t>28. worst concave points </a:t>
            </a:r>
            <a:r>
              <a:rPr kumimoji="1" lang="ja-JP" altLang="en-US" sz="1600" dirty="0"/>
              <a:t>輪郭の凹部の数の最悪値</a:t>
            </a:r>
          </a:p>
          <a:p>
            <a:pPr marL="0" indent="0">
              <a:buNone/>
            </a:pPr>
            <a:r>
              <a:rPr kumimoji="1" lang="en-US" altLang="ja-JP" sz="1600" dirty="0"/>
              <a:t>29. worst symmetry </a:t>
            </a:r>
            <a:r>
              <a:rPr kumimoji="1" lang="ja-JP" altLang="en-US" sz="1600" dirty="0"/>
              <a:t>対称性の最悪値</a:t>
            </a:r>
          </a:p>
          <a:p>
            <a:pPr marL="0" indent="0">
              <a:buNone/>
            </a:pPr>
            <a:r>
              <a:rPr kumimoji="1" lang="en-US" altLang="ja-JP" sz="1600" dirty="0"/>
              <a:t>30. worst fractal dimension </a:t>
            </a:r>
            <a:r>
              <a:rPr kumimoji="1" lang="ja-JP" altLang="en-US" sz="1600" dirty="0"/>
              <a:t>フラクタル次元の最悪値</a:t>
            </a:r>
          </a:p>
        </p:txBody>
      </p:sp>
      <p:sp>
        <p:nvSpPr>
          <p:cNvPr id="4" name="スライド番号プレースホルダー 3">
            <a:extLst>
              <a:ext uri="{FF2B5EF4-FFF2-40B4-BE49-F238E27FC236}">
                <a16:creationId xmlns:a16="http://schemas.microsoft.com/office/drawing/2014/main" id="{2DC65BBE-C337-359F-65C8-5B1EE6446F22}"/>
              </a:ext>
            </a:extLst>
          </p:cNvPr>
          <p:cNvSpPr>
            <a:spLocks noGrp="1"/>
          </p:cNvSpPr>
          <p:nvPr>
            <p:ph type="sldNum" sz="quarter" idx="12"/>
          </p:nvPr>
        </p:nvSpPr>
        <p:spPr/>
        <p:txBody>
          <a:bodyPr/>
          <a:lstStyle/>
          <a:p>
            <a:fld id="{895CAF78-E814-F147-85DE-99D10320521C}" type="slidenum">
              <a:rPr kumimoji="1" lang="ja-JP" altLang="en-US" smtClean="0"/>
              <a:t>12</a:t>
            </a:fld>
            <a:endParaRPr kumimoji="1" lang="ja-JP" altLang="en-US"/>
          </a:p>
        </p:txBody>
      </p:sp>
    </p:spTree>
    <p:extLst>
      <p:ext uri="{BB962C8B-B14F-4D97-AF65-F5344CB8AC3E}">
        <p14:creationId xmlns:p14="http://schemas.microsoft.com/office/powerpoint/2010/main" val="1136172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101CA7E5-A43F-5614-7746-0DF8461C287F}"/>
              </a:ext>
            </a:extLst>
          </p:cNvPr>
          <p:cNvSpPr>
            <a:spLocks noGrp="1"/>
          </p:cNvSpPr>
          <p:nvPr>
            <p:ph type="title"/>
          </p:nvPr>
        </p:nvSpPr>
        <p:spPr/>
        <p:txBody>
          <a:bodyPr/>
          <a:lstStyle/>
          <a:p>
            <a:r>
              <a:rPr lang="en-US" altLang="ja-JP" dirty="0"/>
              <a:t>2. </a:t>
            </a:r>
            <a:r>
              <a:rPr lang="ja-JP" altLang="en-US" dirty="0"/>
              <a:t>画像</a:t>
            </a:r>
            <a:r>
              <a:rPr lang="en-US" altLang="ja-JP" dirty="0"/>
              <a:t>AI</a:t>
            </a:r>
            <a:r>
              <a:rPr lang="ja-JP" altLang="en-US" dirty="0"/>
              <a:t>の概要</a:t>
            </a:r>
          </a:p>
        </p:txBody>
      </p:sp>
      <p:sp>
        <p:nvSpPr>
          <p:cNvPr id="9" name="テキスト プレースホルダー 8">
            <a:extLst>
              <a:ext uri="{FF2B5EF4-FFF2-40B4-BE49-F238E27FC236}">
                <a16:creationId xmlns:a16="http://schemas.microsoft.com/office/drawing/2014/main" id="{58AF1A8F-89D3-1107-5CDA-E215518A8E64}"/>
              </a:ext>
            </a:extLst>
          </p:cNvPr>
          <p:cNvSpPr>
            <a:spLocks noGrp="1"/>
          </p:cNvSpPr>
          <p:nvPr>
            <p:ph type="body" idx="1"/>
          </p:nvPr>
        </p:nvSpPr>
        <p:spPr/>
        <p:txBody>
          <a:bodyPr/>
          <a:lstStyle/>
          <a:p>
            <a:endParaRPr lang="ja-JP" altLang="en-US"/>
          </a:p>
        </p:txBody>
      </p:sp>
      <p:sp>
        <p:nvSpPr>
          <p:cNvPr id="7" name="スライド番号プレースホルダー 6">
            <a:extLst>
              <a:ext uri="{FF2B5EF4-FFF2-40B4-BE49-F238E27FC236}">
                <a16:creationId xmlns:a16="http://schemas.microsoft.com/office/drawing/2014/main" id="{0BEAB635-AB1D-F1D2-9069-5489182287FC}"/>
              </a:ext>
            </a:extLst>
          </p:cNvPr>
          <p:cNvSpPr>
            <a:spLocks noGrp="1"/>
          </p:cNvSpPr>
          <p:nvPr>
            <p:ph type="sldNum" sz="quarter" idx="12"/>
          </p:nvPr>
        </p:nvSpPr>
        <p:spPr/>
        <p:txBody>
          <a:bodyPr/>
          <a:lstStyle/>
          <a:p>
            <a:fld id="{895CAF78-E814-F147-85DE-99D10320521C}" type="slidenum">
              <a:rPr kumimoji="1" lang="ja-JP" altLang="en-US" smtClean="0"/>
              <a:t>13</a:t>
            </a:fld>
            <a:endParaRPr kumimoji="1" lang="ja-JP" altLang="en-US"/>
          </a:p>
        </p:txBody>
      </p:sp>
    </p:spTree>
    <p:extLst>
      <p:ext uri="{BB962C8B-B14F-4D97-AF65-F5344CB8AC3E}">
        <p14:creationId xmlns:p14="http://schemas.microsoft.com/office/powerpoint/2010/main" val="3582237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F400DB4-207E-3712-27AC-653AB1CB45AE}"/>
              </a:ext>
            </a:extLst>
          </p:cNvPr>
          <p:cNvSpPr>
            <a:spLocks noGrp="1"/>
          </p:cNvSpPr>
          <p:nvPr>
            <p:ph type="title"/>
          </p:nvPr>
        </p:nvSpPr>
        <p:spPr/>
        <p:txBody>
          <a:bodyPr>
            <a:normAutofit fontScale="90000"/>
          </a:bodyPr>
          <a:lstStyle/>
          <a:p>
            <a:r>
              <a:rPr lang="ja-JP" altLang="en-US" dirty="0"/>
              <a:t>画像診断支援</a:t>
            </a:r>
            <a:r>
              <a:rPr lang="en-US" altLang="ja-JP" dirty="0"/>
              <a:t>AI</a:t>
            </a:r>
            <a:r>
              <a:rPr lang="ja-JP" altLang="en-US" dirty="0"/>
              <a:t>の開発</a:t>
            </a:r>
          </a:p>
        </p:txBody>
      </p:sp>
      <p:sp>
        <p:nvSpPr>
          <p:cNvPr id="4" name="スライド番号プレースホルダー 3">
            <a:extLst>
              <a:ext uri="{FF2B5EF4-FFF2-40B4-BE49-F238E27FC236}">
                <a16:creationId xmlns:a16="http://schemas.microsoft.com/office/drawing/2014/main" id="{672C4099-2281-057B-EA90-BEC0DEF2530F}"/>
              </a:ext>
            </a:extLst>
          </p:cNvPr>
          <p:cNvSpPr>
            <a:spLocks noGrp="1"/>
          </p:cNvSpPr>
          <p:nvPr>
            <p:ph type="sldNum" sz="quarter" idx="12"/>
          </p:nvPr>
        </p:nvSpPr>
        <p:spPr/>
        <p:txBody>
          <a:bodyPr/>
          <a:lstStyle/>
          <a:p>
            <a:fld id="{895CAF78-E814-F147-85DE-99D10320521C}" type="slidenum">
              <a:rPr kumimoji="1" lang="ja-JP" altLang="en-US" smtClean="0"/>
              <a:t>14</a:t>
            </a:fld>
            <a:endParaRPr kumimoji="1" lang="ja-JP" altLang="en-US"/>
          </a:p>
        </p:txBody>
      </p:sp>
      <p:pic>
        <p:nvPicPr>
          <p:cNvPr id="9" name="図 8">
            <a:extLst>
              <a:ext uri="{FF2B5EF4-FFF2-40B4-BE49-F238E27FC236}">
                <a16:creationId xmlns:a16="http://schemas.microsoft.com/office/drawing/2014/main" id="{1D5AF549-EF2C-7AF9-F34E-6369B5C425C1}"/>
              </a:ext>
            </a:extLst>
          </p:cNvPr>
          <p:cNvPicPr>
            <a:picLocks noChangeAspect="1"/>
          </p:cNvPicPr>
          <p:nvPr/>
        </p:nvPicPr>
        <p:blipFill>
          <a:blip r:embed="rId2"/>
          <a:stretch>
            <a:fillRect/>
          </a:stretch>
        </p:blipFill>
        <p:spPr>
          <a:xfrm>
            <a:off x="5378578" y="773031"/>
            <a:ext cx="5845859" cy="5717251"/>
          </a:xfrm>
          <a:prstGeom prst="rect">
            <a:avLst/>
          </a:prstGeom>
        </p:spPr>
      </p:pic>
      <p:sp>
        <p:nvSpPr>
          <p:cNvPr id="10" name="テキスト ボックス 9">
            <a:extLst>
              <a:ext uri="{FF2B5EF4-FFF2-40B4-BE49-F238E27FC236}">
                <a16:creationId xmlns:a16="http://schemas.microsoft.com/office/drawing/2014/main" id="{DE1880AB-FF3B-D04E-9D3A-0C0C31BD2B11}"/>
              </a:ext>
            </a:extLst>
          </p:cNvPr>
          <p:cNvSpPr txBox="1"/>
          <p:nvPr/>
        </p:nvSpPr>
        <p:spPr>
          <a:xfrm>
            <a:off x="5626795" y="6448043"/>
            <a:ext cx="5955605" cy="307777"/>
          </a:xfrm>
          <a:prstGeom prst="rect">
            <a:avLst/>
          </a:prstGeom>
          <a:noFill/>
        </p:spPr>
        <p:txBody>
          <a:bodyPr wrap="none" rtlCol="0">
            <a:spAutoFit/>
          </a:bodyPr>
          <a:lstStyle/>
          <a:p>
            <a:r>
              <a:rPr kumimoji="1" lang="en-US" altLang="ja-JP" sz="1400" dirty="0"/>
              <a:t>https://xtech.nikkei.com/atcl/nxt/column/18/02413/032800001/</a:t>
            </a:r>
            <a:endParaRPr kumimoji="1" lang="ja-JP" altLang="en-US" sz="1400" dirty="0"/>
          </a:p>
        </p:txBody>
      </p:sp>
      <p:sp>
        <p:nvSpPr>
          <p:cNvPr id="11" name="テキスト ボックス 10">
            <a:extLst>
              <a:ext uri="{FF2B5EF4-FFF2-40B4-BE49-F238E27FC236}">
                <a16:creationId xmlns:a16="http://schemas.microsoft.com/office/drawing/2014/main" id="{EB952D6B-5051-70A5-E697-8F27CCDB513F}"/>
              </a:ext>
            </a:extLst>
          </p:cNvPr>
          <p:cNvSpPr txBox="1"/>
          <p:nvPr/>
        </p:nvSpPr>
        <p:spPr>
          <a:xfrm>
            <a:off x="1315355" y="1502349"/>
            <a:ext cx="2747868" cy="523220"/>
          </a:xfrm>
          <a:prstGeom prst="rect">
            <a:avLst/>
          </a:prstGeom>
          <a:noFill/>
        </p:spPr>
        <p:txBody>
          <a:bodyPr wrap="none" rtlCol="0">
            <a:spAutoFit/>
          </a:bodyPr>
          <a:lstStyle/>
          <a:p>
            <a:r>
              <a:rPr kumimoji="1" lang="ja-JP" altLang="en-US" sz="2800" dirty="0"/>
              <a:t>多くの企業が参画</a:t>
            </a:r>
          </a:p>
        </p:txBody>
      </p:sp>
      <p:sp>
        <p:nvSpPr>
          <p:cNvPr id="12" name="テキスト ボックス 11">
            <a:extLst>
              <a:ext uri="{FF2B5EF4-FFF2-40B4-BE49-F238E27FC236}">
                <a16:creationId xmlns:a16="http://schemas.microsoft.com/office/drawing/2014/main" id="{80BCD38D-B0CE-3D2F-7796-199C96FC87FE}"/>
              </a:ext>
            </a:extLst>
          </p:cNvPr>
          <p:cNvSpPr txBox="1"/>
          <p:nvPr/>
        </p:nvSpPr>
        <p:spPr>
          <a:xfrm>
            <a:off x="0" y="2025569"/>
            <a:ext cx="5565947" cy="461665"/>
          </a:xfrm>
          <a:prstGeom prst="rect">
            <a:avLst/>
          </a:prstGeom>
          <a:noFill/>
        </p:spPr>
        <p:txBody>
          <a:bodyPr wrap="none" rtlCol="0">
            <a:spAutoFit/>
          </a:bodyPr>
          <a:lstStyle/>
          <a:p>
            <a:r>
              <a:rPr kumimoji="1" lang="ja-JP" altLang="en-US" sz="2400" dirty="0"/>
              <a:t>肺や胃、咽頭、乳房、骨、目、脳などが対象</a:t>
            </a:r>
          </a:p>
        </p:txBody>
      </p:sp>
    </p:spTree>
    <p:extLst>
      <p:ext uri="{BB962C8B-B14F-4D97-AF65-F5344CB8AC3E}">
        <p14:creationId xmlns:p14="http://schemas.microsoft.com/office/powerpoint/2010/main" val="1081691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A21B85-9668-4B72-E0A9-4A86C89E356B}"/>
              </a:ext>
            </a:extLst>
          </p:cNvPr>
          <p:cNvSpPr>
            <a:spLocks noGrp="1"/>
          </p:cNvSpPr>
          <p:nvPr>
            <p:ph type="title"/>
          </p:nvPr>
        </p:nvSpPr>
        <p:spPr/>
        <p:txBody>
          <a:bodyPr>
            <a:normAutofit fontScale="90000"/>
          </a:bodyPr>
          <a:lstStyle/>
          <a:p>
            <a:r>
              <a:rPr kumimoji="1" lang="en-US" altLang="ja-JP" dirty="0"/>
              <a:t>ImageNet</a:t>
            </a:r>
            <a:endParaRPr kumimoji="1" lang="ja-JP" altLang="en-US" dirty="0"/>
          </a:p>
        </p:txBody>
      </p:sp>
      <p:sp>
        <p:nvSpPr>
          <p:cNvPr id="3" name="スライド番号プレースホルダー 2">
            <a:extLst>
              <a:ext uri="{FF2B5EF4-FFF2-40B4-BE49-F238E27FC236}">
                <a16:creationId xmlns:a16="http://schemas.microsoft.com/office/drawing/2014/main" id="{0BFF23A3-AEB3-1261-F0FE-43B791304A08}"/>
              </a:ext>
            </a:extLst>
          </p:cNvPr>
          <p:cNvSpPr>
            <a:spLocks noGrp="1"/>
          </p:cNvSpPr>
          <p:nvPr>
            <p:ph type="sldNum" sz="quarter" idx="12"/>
          </p:nvPr>
        </p:nvSpPr>
        <p:spPr/>
        <p:txBody>
          <a:bodyPr/>
          <a:lstStyle/>
          <a:p>
            <a:fld id="{895CAF78-E814-F147-85DE-99D10320521C}" type="slidenum">
              <a:rPr kumimoji="1" lang="ja-JP" altLang="en-US" smtClean="0"/>
              <a:t>15</a:t>
            </a:fld>
            <a:endParaRPr kumimoji="1" lang="ja-JP" altLang="en-US"/>
          </a:p>
        </p:txBody>
      </p:sp>
      <p:pic>
        <p:nvPicPr>
          <p:cNvPr id="4" name="図 3">
            <a:extLst>
              <a:ext uri="{FF2B5EF4-FFF2-40B4-BE49-F238E27FC236}">
                <a16:creationId xmlns:a16="http://schemas.microsoft.com/office/drawing/2014/main" id="{FDB1BFCF-1995-A73C-6B33-7AD586838DA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34364" y="2181592"/>
            <a:ext cx="5557635" cy="3757789"/>
          </a:xfrm>
          <a:prstGeom prst="rect">
            <a:avLst/>
          </a:prstGeom>
        </p:spPr>
      </p:pic>
      <p:sp>
        <p:nvSpPr>
          <p:cNvPr id="5" name="テキスト ボックス 4">
            <a:extLst>
              <a:ext uri="{FF2B5EF4-FFF2-40B4-BE49-F238E27FC236}">
                <a16:creationId xmlns:a16="http://schemas.microsoft.com/office/drawing/2014/main" id="{37045FE6-8318-0A03-D60E-5DCB2E0C4446}"/>
              </a:ext>
            </a:extLst>
          </p:cNvPr>
          <p:cNvSpPr txBox="1"/>
          <p:nvPr/>
        </p:nvSpPr>
        <p:spPr>
          <a:xfrm>
            <a:off x="6720873" y="5993977"/>
            <a:ext cx="5384616" cy="307777"/>
          </a:xfrm>
          <a:prstGeom prst="rect">
            <a:avLst/>
          </a:prstGeom>
          <a:noFill/>
        </p:spPr>
        <p:txBody>
          <a:bodyPr wrap="none" rtlCol="0">
            <a:spAutoFit/>
          </a:bodyPr>
          <a:lstStyle/>
          <a:p>
            <a:r>
              <a:rPr kumimoji="1" lang="en-US" altLang="ja-JP" sz="1400" dirty="0">
                <a:latin typeface="+mn-ea"/>
              </a:rPr>
              <a:t>(</a:t>
            </a:r>
            <a:r>
              <a:rPr kumimoji="1" lang="ja-JP" altLang="en-US" sz="1400" dirty="0">
                <a:latin typeface="+mn-ea"/>
              </a:rPr>
              <a:t>出典：</a:t>
            </a:r>
            <a:r>
              <a:rPr kumimoji="1" lang="en-US" altLang="ja-JP" sz="1400" dirty="0">
                <a:latin typeface="+mn-ea"/>
              </a:rPr>
              <a:t>ImageNet Large Scale Visual Recognition Challenge)</a:t>
            </a:r>
            <a:endParaRPr kumimoji="1" lang="ja-JP" altLang="en-US" sz="1400" dirty="0">
              <a:latin typeface="+mn-ea"/>
            </a:endParaRPr>
          </a:p>
        </p:txBody>
      </p:sp>
      <p:sp>
        <p:nvSpPr>
          <p:cNvPr id="6" name="テキスト ボックス 5">
            <a:extLst>
              <a:ext uri="{FF2B5EF4-FFF2-40B4-BE49-F238E27FC236}">
                <a16:creationId xmlns:a16="http://schemas.microsoft.com/office/drawing/2014/main" id="{7DB62878-5C7E-8D88-DF92-9B5AD6DE76A0}"/>
              </a:ext>
            </a:extLst>
          </p:cNvPr>
          <p:cNvSpPr txBox="1"/>
          <p:nvPr/>
        </p:nvSpPr>
        <p:spPr>
          <a:xfrm>
            <a:off x="522327" y="4548771"/>
            <a:ext cx="5769935" cy="707886"/>
          </a:xfrm>
          <a:prstGeom prst="rect">
            <a:avLst/>
          </a:prstGeom>
          <a:noFill/>
        </p:spPr>
        <p:txBody>
          <a:bodyPr wrap="square" rtlCol="0">
            <a:spAutoFit/>
          </a:bodyPr>
          <a:lstStyle/>
          <a:p>
            <a:r>
              <a:rPr kumimoji="1" lang="en-US" altLang="ja-JP" sz="2000" dirty="0"/>
              <a:t>1400</a:t>
            </a:r>
            <a:r>
              <a:rPr kumimoji="1" lang="ja-JP" altLang="en-US" sz="2000" dirty="0"/>
              <a:t>万枚以上の画像に対してラベルが付けられている巨大な画像のデータセット</a:t>
            </a:r>
          </a:p>
        </p:txBody>
      </p:sp>
      <p:pic>
        <p:nvPicPr>
          <p:cNvPr id="8" name="図 7">
            <a:extLst>
              <a:ext uri="{FF2B5EF4-FFF2-40B4-BE49-F238E27FC236}">
                <a16:creationId xmlns:a16="http://schemas.microsoft.com/office/drawing/2014/main" id="{FF9F6375-4305-25CC-354A-429AC65579F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0292" y="1105532"/>
            <a:ext cx="5939069" cy="2863480"/>
          </a:xfrm>
          <a:prstGeom prst="rect">
            <a:avLst/>
          </a:prstGeom>
        </p:spPr>
      </p:pic>
      <p:sp>
        <p:nvSpPr>
          <p:cNvPr id="9" name="テキスト ボックス 8">
            <a:extLst>
              <a:ext uri="{FF2B5EF4-FFF2-40B4-BE49-F238E27FC236}">
                <a16:creationId xmlns:a16="http://schemas.microsoft.com/office/drawing/2014/main" id="{A19FCB50-D430-249C-4EC1-B3ADD99707E0}"/>
              </a:ext>
            </a:extLst>
          </p:cNvPr>
          <p:cNvSpPr txBox="1"/>
          <p:nvPr/>
        </p:nvSpPr>
        <p:spPr>
          <a:xfrm>
            <a:off x="3339243" y="3750988"/>
            <a:ext cx="2707472" cy="307777"/>
          </a:xfrm>
          <a:prstGeom prst="rect">
            <a:avLst/>
          </a:prstGeom>
          <a:noFill/>
        </p:spPr>
        <p:txBody>
          <a:bodyPr wrap="none" rtlCol="0">
            <a:spAutoFit/>
          </a:bodyPr>
          <a:lstStyle/>
          <a:p>
            <a:r>
              <a:rPr kumimoji="1" lang="en-US" altLang="ja-JP" sz="1400" dirty="0"/>
              <a:t>https://www.image-net.org/</a:t>
            </a:r>
            <a:endParaRPr kumimoji="1" lang="ja-JP" altLang="en-US" sz="1400" dirty="0"/>
          </a:p>
        </p:txBody>
      </p:sp>
      <p:sp>
        <p:nvSpPr>
          <p:cNvPr id="10" name="テキスト ボックス 9">
            <a:extLst>
              <a:ext uri="{FF2B5EF4-FFF2-40B4-BE49-F238E27FC236}">
                <a16:creationId xmlns:a16="http://schemas.microsoft.com/office/drawing/2014/main" id="{5BF05454-ECF5-956C-012F-EFB129C89897}"/>
              </a:ext>
            </a:extLst>
          </p:cNvPr>
          <p:cNvSpPr txBox="1"/>
          <p:nvPr/>
        </p:nvSpPr>
        <p:spPr>
          <a:xfrm>
            <a:off x="7729870" y="1575939"/>
            <a:ext cx="2757486" cy="369332"/>
          </a:xfrm>
          <a:prstGeom prst="rect">
            <a:avLst/>
          </a:prstGeom>
          <a:noFill/>
        </p:spPr>
        <p:txBody>
          <a:bodyPr wrap="none" rtlCol="0">
            <a:spAutoFit/>
          </a:bodyPr>
          <a:lstStyle/>
          <a:p>
            <a:r>
              <a:rPr kumimoji="1" lang="ja-JP" altLang="en-US" dirty="0"/>
              <a:t>各画像にラベルが付いている</a:t>
            </a:r>
          </a:p>
        </p:txBody>
      </p:sp>
    </p:spTree>
    <p:extLst>
      <p:ext uri="{BB962C8B-B14F-4D97-AF65-F5344CB8AC3E}">
        <p14:creationId xmlns:p14="http://schemas.microsoft.com/office/powerpoint/2010/main" val="2036141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a:extLst>
              <a:ext uri="{FF2B5EF4-FFF2-40B4-BE49-F238E27FC236}">
                <a16:creationId xmlns:a16="http://schemas.microsoft.com/office/drawing/2014/main" id="{9DE342BE-A4DB-12D6-7075-8CD2B40BA7B6}"/>
              </a:ext>
            </a:extLst>
          </p:cNvPr>
          <p:cNvSpPr>
            <a:spLocks noGrp="1"/>
          </p:cNvSpPr>
          <p:nvPr>
            <p:ph type="title"/>
          </p:nvPr>
        </p:nvSpPr>
        <p:spPr/>
        <p:txBody>
          <a:bodyPr>
            <a:normAutofit fontScale="90000"/>
          </a:bodyPr>
          <a:lstStyle/>
          <a:p>
            <a:r>
              <a:rPr lang="en-US" altLang="ja-JP" dirty="0"/>
              <a:t>ImageNet</a:t>
            </a:r>
            <a:r>
              <a:rPr lang="ja-JP" altLang="en-US" dirty="0"/>
              <a:t>を学習</a:t>
            </a:r>
          </a:p>
        </p:txBody>
      </p:sp>
      <p:sp>
        <p:nvSpPr>
          <p:cNvPr id="4" name="スライド番号プレースホルダー 3">
            <a:extLst>
              <a:ext uri="{FF2B5EF4-FFF2-40B4-BE49-F238E27FC236}">
                <a16:creationId xmlns:a16="http://schemas.microsoft.com/office/drawing/2014/main" id="{300D6657-2905-BC42-ED43-193226D960D1}"/>
              </a:ext>
            </a:extLst>
          </p:cNvPr>
          <p:cNvSpPr>
            <a:spLocks noGrp="1"/>
          </p:cNvSpPr>
          <p:nvPr>
            <p:ph type="sldNum" sz="quarter" idx="12"/>
          </p:nvPr>
        </p:nvSpPr>
        <p:spPr/>
        <p:txBody>
          <a:bodyPr/>
          <a:lstStyle/>
          <a:p>
            <a:fld id="{895CAF78-E814-F147-85DE-99D10320521C}" type="slidenum">
              <a:rPr kumimoji="1" lang="ja-JP" altLang="en-US" smtClean="0"/>
              <a:t>16</a:t>
            </a:fld>
            <a:endParaRPr kumimoji="1" lang="ja-JP" altLang="en-US" dirty="0"/>
          </a:p>
        </p:txBody>
      </p:sp>
      <p:grpSp>
        <p:nvGrpSpPr>
          <p:cNvPr id="7" name="グループ化 6">
            <a:extLst>
              <a:ext uri="{FF2B5EF4-FFF2-40B4-BE49-F238E27FC236}">
                <a16:creationId xmlns:a16="http://schemas.microsoft.com/office/drawing/2014/main" id="{53C04791-EDE6-E699-0CE0-E955055B784A}"/>
              </a:ext>
            </a:extLst>
          </p:cNvPr>
          <p:cNvGrpSpPr/>
          <p:nvPr/>
        </p:nvGrpSpPr>
        <p:grpSpPr>
          <a:xfrm>
            <a:off x="2500430" y="4652346"/>
            <a:ext cx="3129258" cy="1778819"/>
            <a:chOff x="3801463" y="5145111"/>
            <a:chExt cx="1791583" cy="1240607"/>
          </a:xfrm>
        </p:grpSpPr>
        <p:pic>
          <p:nvPicPr>
            <p:cNvPr id="8" name="Picture 6" descr="「人工知能 フリー素材」の画像検索結果">
              <a:extLst>
                <a:ext uri="{FF2B5EF4-FFF2-40B4-BE49-F238E27FC236}">
                  <a16:creationId xmlns:a16="http://schemas.microsoft.com/office/drawing/2014/main" id="{CCC58DCF-4BBB-8C47-0214-3032448E288B}"/>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801463" y="5145111"/>
              <a:ext cx="1791583" cy="124060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9" name="正方形/長方形 8">
              <a:extLst>
                <a:ext uri="{FF2B5EF4-FFF2-40B4-BE49-F238E27FC236}">
                  <a16:creationId xmlns:a16="http://schemas.microsoft.com/office/drawing/2014/main" id="{D00E8C98-400C-7C0F-09F3-643E2746B2A3}"/>
                </a:ext>
              </a:extLst>
            </p:cNvPr>
            <p:cNvSpPr/>
            <p:nvPr/>
          </p:nvSpPr>
          <p:spPr>
            <a:xfrm>
              <a:off x="3817700" y="5413629"/>
              <a:ext cx="1713526" cy="643961"/>
            </a:xfrm>
            <a:prstGeom prst="rect">
              <a:avLst/>
            </a:prstGeom>
          </p:spPr>
          <p:txBody>
            <a:bodyPr>
              <a:spAutoFit/>
            </a:bodyPr>
            <a:lstStyle/>
            <a:p>
              <a:pPr algn="ctr" eaLnBrk="0" fontAlgn="base" hangingPunct="0">
                <a:spcBef>
                  <a:spcPct val="0"/>
                </a:spcBef>
                <a:spcAft>
                  <a:spcPct val="0"/>
                </a:spcAft>
                <a:defRPr/>
              </a:pPr>
              <a:r>
                <a:rPr lang="ja-JP" altLang="en-US" sz="5400" b="1" spc="50" dirty="0">
                  <a:ln w="13500">
                    <a:solidFill>
                      <a:srgbClr val="4F81BD">
                        <a:shade val="2500"/>
                        <a:alpha val="6500"/>
                      </a:srgbClr>
                    </a:solidFill>
                    <a:prstDash val="solid"/>
                  </a:ln>
                  <a:solidFill>
                    <a:prstClr val="white">
                      <a:alpha val="95000"/>
                    </a:prstClr>
                  </a:solidFill>
                  <a:effectLst>
                    <a:outerShdw blurRad="38100" dist="38100" dir="2700000" algn="tl">
                      <a:srgbClr val="000000">
                        <a:alpha val="43137"/>
                      </a:srgbClr>
                    </a:outerShdw>
                  </a:effectLst>
                  <a:latin typeface="+mn-ea"/>
                  <a:cs typeface="Arial" panose="020B0604020202020204" pitchFamily="34" charset="0"/>
                </a:rPr>
                <a:t>画像</a:t>
              </a:r>
              <a:r>
                <a:rPr lang="en-US" altLang="ja-JP" sz="5400" b="1" spc="50" dirty="0">
                  <a:ln w="13500">
                    <a:solidFill>
                      <a:srgbClr val="4F81BD">
                        <a:shade val="2500"/>
                        <a:alpha val="6500"/>
                      </a:srgbClr>
                    </a:solidFill>
                    <a:prstDash val="solid"/>
                  </a:ln>
                  <a:solidFill>
                    <a:prstClr val="white">
                      <a:alpha val="95000"/>
                    </a:prstClr>
                  </a:solidFill>
                  <a:effectLst>
                    <a:outerShdw blurRad="38100" dist="38100" dir="2700000" algn="tl">
                      <a:srgbClr val="000000">
                        <a:alpha val="43137"/>
                      </a:srgbClr>
                    </a:outerShdw>
                  </a:effectLst>
                  <a:latin typeface="+mn-ea"/>
                  <a:cs typeface="Arial" panose="020B0604020202020204" pitchFamily="34" charset="0"/>
                </a:rPr>
                <a:t>AI</a:t>
              </a:r>
              <a:endParaRPr lang="ja-JP" altLang="en-US" sz="4000" b="1" spc="50" dirty="0">
                <a:ln w="13500">
                  <a:solidFill>
                    <a:srgbClr val="4F81BD">
                      <a:shade val="2500"/>
                      <a:alpha val="6500"/>
                    </a:srgbClr>
                  </a:solidFill>
                  <a:prstDash val="solid"/>
                </a:ln>
                <a:solidFill>
                  <a:prstClr val="white">
                    <a:alpha val="95000"/>
                  </a:prstClr>
                </a:solidFill>
                <a:effectLst>
                  <a:outerShdw blurRad="38100" dist="38100" dir="2700000" algn="tl">
                    <a:srgbClr val="000000">
                      <a:alpha val="43137"/>
                    </a:srgbClr>
                  </a:outerShdw>
                </a:effectLst>
                <a:latin typeface="+mn-ea"/>
                <a:cs typeface="Arial" panose="020B0604020202020204" pitchFamily="34" charset="0"/>
              </a:endParaRPr>
            </a:p>
          </p:txBody>
        </p:sp>
      </p:grpSp>
      <p:pic>
        <p:nvPicPr>
          <p:cNvPr id="2050" name="Picture 2">
            <a:extLst>
              <a:ext uri="{FF2B5EF4-FFF2-40B4-BE49-F238E27FC236}">
                <a16:creationId xmlns:a16="http://schemas.microsoft.com/office/drawing/2014/main" id="{2FBE181F-5974-171C-0D7F-C9E84B37DED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283396" y="1120172"/>
            <a:ext cx="5563328" cy="222533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73A0FB75-7031-B855-4A43-AE4AD46328F6}"/>
              </a:ext>
            </a:extLst>
          </p:cNvPr>
          <p:cNvSpPr txBox="1"/>
          <p:nvPr/>
        </p:nvSpPr>
        <p:spPr>
          <a:xfrm>
            <a:off x="7003956" y="1574317"/>
            <a:ext cx="3278462" cy="461665"/>
          </a:xfrm>
          <a:prstGeom prst="rect">
            <a:avLst/>
          </a:prstGeom>
          <a:noFill/>
        </p:spPr>
        <p:txBody>
          <a:bodyPr wrap="none" rtlCol="0">
            <a:spAutoFit/>
          </a:bodyPr>
          <a:lstStyle/>
          <a:p>
            <a:r>
              <a:rPr kumimoji="1" lang="en-US" altLang="ja-JP" sz="2400" dirty="0"/>
              <a:t>1400</a:t>
            </a:r>
            <a:r>
              <a:rPr kumimoji="1" lang="ja-JP" altLang="en-US" sz="2400" dirty="0"/>
              <a:t>万枚の画像を学習</a:t>
            </a:r>
          </a:p>
        </p:txBody>
      </p:sp>
      <p:sp>
        <p:nvSpPr>
          <p:cNvPr id="13" name="矢印: ストライプ 12">
            <a:extLst>
              <a:ext uri="{FF2B5EF4-FFF2-40B4-BE49-F238E27FC236}">
                <a16:creationId xmlns:a16="http://schemas.microsoft.com/office/drawing/2014/main" id="{64BF513D-9118-6351-7BFE-000D2AB49720}"/>
              </a:ext>
            </a:extLst>
          </p:cNvPr>
          <p:cNvSpPr/>
          <p:nvPr/>
        </p:nvSpPr>
        <p:spPr>
          <a:xfrm rot="5400000">
            <a:off x="3591910" y="3440715"/>
            <a:ext cx="946298" cy="1116419"/>
          </a:xfrm>
          <a:prstGeom prst="striped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7C2DDFED-1D56-E6BE-9B71-4413B9D348B9}"/>
              </a:ext>
            </a:extLst>
          </p:cNvPr>
          <p:cNvSpPr txBox="1"/>
          <p:nvPr/>
        </p:nvSpPr>
        <p:spPr>
          <a:xfrm>
            <a:off x="6000308" y="5037355"/>
            <a:ext cx="3886000" cy="830997"/>
          </a:xfrm>
          <a:prstGeom prst="rect">
            <a:avLst/>
          </a:prstGeom>
          <a:noFill/>
        </p:spPr>
        <p:txBody>
          <a:bodyPr wrap="none" rtlCol="0">
            <a:spAutoFit/>
          </a:bodyPr>
          <a:lstStyle/>
          <a:p>
            <a:r>
              <a:rPr kumimoji="1" lang="ja-JP" altLang="en-US" sz="2400" dirty="0"/>
              <a:t>様々な画像を学習することで、</a:t>
            </a:r>
            <a:endParaRPr kumimoji="1" lang="en-US" altLang="ja-JP" sz="2400" dirty="0"/>
          </a:p>
          <a:p>
            <a:r>
              <a:rPr kumimoji="1" lang="ja-JP" altLang="en-US" sz="2400" dirty="0"/>
              <a:t>汎用的な画像</a:t>
            </a:r>
            <a:r>
              <a:rPr kumimoji="1" lang="en-US" altLang="ja-JP" sz="2400" dirty="0"/>
              <a:t>AI</a:t>
            </a:r>
            <a:r>
              <a:rPr kumimoji="1" lang="ja-JP" altLang="en-US" sz="2400" dirty="0"/>
              <a:t>が完成する</a:t>
            </a:r>
          </a:p>
        </p:txBody>
      </p:sp>
    </p:spTree>
    <p:extLst>
      <p:ext uri="{BB962C8B-B14F-4D97-AF65-F5344CB8AC3E}">
        <p14:creationId xmlns:p14="http://schemas.microsoft.com/office/powerpoint/2010/main" val="4950032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D2A56B-148B-291F-5243-440D536C4191}"/>
              </a:ext>
            </a:extLst>
          </p:cNvPr>
          <p:cNvSpPr>
            <a:spLocks noGrp="1"/>
          </p:cNvSpPr>
          <p:nvPr>
            <p:ph type="title"/>
          </p:nvPr>
        </p:nvSpPr>
        <p:spPr/>
        <p:txBody>
          <a:bodyPr>
            <a:normAutofit fontScale="90000"/>
          </a:bodyPr>
          <a:lstStyle/>
          <a:p>
            <a:r>
              <a:rPr kumimoji="1" lang="ja-JP" altLang="en-US" dirty="0"/>
              <a:t>転移学習</a:t>
            </a:r>
          </a:p>
        </p:txBody>
      </p:sp>
      <p:sp>
        <p:nvSpPr>
          <p:cNvPr id="3" name="スライド番号プレースホルダー 2">
            <a:extLst>
              <a:ext uri="{FF2B5EF4-FFF2-40B4-BE49-F238E27FC236}">
                <a16:creationId xmlns:a16="http://schemas.microsoft.com/office/drawing/2014/main" id="{D5560E1E-22F9-58FA-3E67-99CDB9209191}"/>
              </a:ext>
            </a:extLst>
          </p:cNvPr>
          <p:cNvSpPr>
            <a:spLocks noGrp="1"/>
          </p:cNvSpPr>
          <p:nvPr>
            <p:ph type="sldNum" sz="quarter" idx="12"/>
          </p:nvPr>
        </p:nvSpPr>
        <p:spPr/>
        <p:txBody>
          <a:bodyPr/>
          <a:lstStyle/>
          <a:p>
            <a:fld id="{895CAF78-E814-F147-85DE-99D10320521C}" type="slidenum">
              <a:rPr kumimoji="1" lang="ja-JP" altLang="en-US" smtClean="0"/>
              <a:t>17</a:t>
            </a:fld>
            <a:endParaRPr kumimoji="1" lang="ja-JP" altLang="en-US"/>
          </a:p>
        </p:txBody>
      </p:sp>
      <p:pic>
        <p:nvPicPr>
          <p:cNvPr id="4" name="図 3">
            <a:extLst>
              <a:ext uri="{FF2B5EF4-FFF2-40B4-BE49-F238E27FC236}">
                <a16:creationId xmlns:a16="http://schemas.microsoft.com/office/drawing/2014/main" id="{B1576955-BE80-4680-874E-DEB046BEE2D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03451" y="1205981"/>
            <a:ext cx="6585098" cy="2366520"/>
          </a:xfrm>
          <a:prstGeom prst="rect">
            <a:avLst/>
          </a:prstGeom>
        </p:spPr>
      </p:pic>
      <p:pic>
        <p:nvPicPr>
          <p:cNvPr id="5" name="図 4">
            <a:extLst>
              <a:ext uri="{FF2B5EF4-FFF2-40B4-BE49-F238E27FC236}">
                <a16:creationId xmlns:a16="http://schemas.microsoft.com/office/drawing/2014/main" id="{CB30B125-DAF9-0A4F-CD9D-A187C7E903D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03451" y="3877072"/>
            <a:ext cx="6585098" cy="2578735"/>
          </a:xfrm>
          <a:prstGeom prst="rect">
            <a:avLst/>
          </a:prstGeom>
        </p:spPr>
      </p:pic>
      <p:pic>
        <p:nvPicPr>
          <p:cNvPr id="6" name="図 5">
            <a:extLst>
              <a:ext uri="{FF2B5EF4-FFF2-40B4-BE49-F238E27FC236}">
                <a16:creationId xmlns:a16="http://schemas.microsoft.com/office/drawing/2014/main" id="{C5B587D6-5393-02BC-2BA2-91B9DA9CF38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088619" y="1342380"/>
            <a:ext cx="2044062" cy="1884982"/>
          </a:xfrm>
          <a:prstGeom prst="rect">
            <a:avLst/>
          </a:prstGeom>
          <a:scene3d>
            <a:camera prst="orthographicFront">
              <a:rot lat="19799994" lon="17999983" rev="0"/>
            </a:camera>
            <a:lightRig rig="threePt" dir="t"/>
          </a:scene3d>
        </p:spPr>
      </p:pic>
      <p:pic>
        <p:nvPicPr>
          <p:cNvPr id="7" name="図 6">
            <a:extLst>
              <a:ext uri="{FF2B5EF4-FFF2-40B4-BE49-F238E27FC236}">
                <a16:creationId xmlns:a16="http://schemas.microsoft.com/office/drawing/2014/main" id="{DD02707C-017C-5832-F89A-91D443E063B8}"/>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09600" y="1342380"/>
            <a:ext cx="1911283" cy="1884981"/>
          </a:xfrm>
          <a:prstGeom prst="rect">
            <a:avLst/>
          </a:prstGeom>
          <a:scene3d>
            <a:camera prst="orthographicFront">
              <a:rot lat="19199995" lon="17999983" rev="0"/>
            </a:camera>
            <a:lightRig rig="threePt" dir="t"/>
          </a:scene3d>
        </p:spPr>
      </p:pic>
      <p:sp>
        <p:nvSpPr>
          <p:cNvPr id="8" name="テキスト ボックス 7">
            <a:extLst>
              <a:ext uri="{FF2B5EF4-FFF2-40B4-BE49-F238E27FC236}">
                <a16:creationId xmlns:a16="http://schemas.microsoft.com/office/drawing/2014/main" id="{50BEF498-54D2-774F-DC17-C9612E2C8445}"/>
              </a:ext>
            </a:extLst>
          </p:cNvPr>
          <p:cNvSpPr txBox="1"/>
          <p:nvPr/>
        </p:nvSpPr>
        <p:spPr>
          <a:xfrm>
            <a:off x="9577283" y="1650577"/>
            <a:ext cx="1205779" cy="1477328"/>
          </a:xfrm>
          <a:prstGeom prst="rect">
            <a:avLst/>
          </a:prstGeom>
          <a:noFill/>
        </p:spPr>
        <p:txBody>
          <a:bodyPr wrap="none" rtlCol="0">
            <a:spAutoFit/>
          </a:bodyPr>
          <a:lstStyle/>
          <a:p>
            <a:pPr algn="ctr"/>
            <a:r>
              <a:rPr kumimoji="1" lang="ja-JP" altLang="en-US" dirty="0"/>
              <a:t>イヌかどうか</a:t>
            </a:r>
            <a:endParaRPr kumimoji="1" lang="en-US" altLang="ja-JP" dirty="0"/>
          </a:p>
          <a:p>
            <a:pPr algn="ctr"/>
            <a:r>
              <a:rPr kumimoji="1" lang="ja-JP" altLang="en-US" dirty="0"/>
              <a:t>ネコかどうか</a:t>
            </a:r>
            <a:endParaRPr kumimoji="1" lang="en-US" altLang="ja-JP" dirty="0"/>
          </a:p>
          <a:p>
            <a:pPr algn="ctr"/>
            <a:r>
              <a:rPr kumimoji="1" lang="ja-JP" altLang="en-US" dirty="0"/>
              <a:t>：</a:t>
            </a:r>
            <a:endParaRPr kumimoji="1" lang="en-US" altLang="ja-JP" dirty="0"/>
          </a:p>
          <a:p>
            <a:pPr algn="ctr"/>
            <a:r>
              <a:rPr kumimoji="1" lang="ja-JP" altLang="en-US" dirty="0"/>
              <a:t>：</a:t>
            </a:r>
            <a:endParaRPr kumimoji="1" lang="en-US" altLang="ja-JP" dirty="0"/>
          </a:p>
          <a:p>
            <a:pPr algn="ctr"/>
            <a:r>
              <a:rPr kumimoji="1" lang="ja-JP" altLang="en-US" dirty="0"/>
              <a:t>：</a:t>
            </a:r>
          </a:p>
        </p:txBody>
      </p:sp>
      <p:sp>
        <p:nvSpPr>
          <p:cNvPr id="9" name="テキスト ボックス 8">
            <a:extLst>
              <a:ext uri="{FF2B5EF4-FFF2-40B4-BE49-F238E27FC236}">
                <a16:creationId xmlns:a16="http://schemas.microsoft.com/office/drawing/2014/main" id="{7390008C-FBFF-ED85-285E-3D2AFCD5F235}"/>
              </a:ext>
            </a:extLst>
          </p:cNvPr>
          <p:cNvSpPr txBox="1"/>
          <p:nvPr/>
        </p:nvSpPr>
        <p:spPr>
          <a:xfrm>
            <a:off x="2393096" y="797186"/>
            <a:ext cx="5115503" cy="400110"/>
          </a:xfrm>
          <a:prstGeom prst="rect">
            <a:avLst/>
          </a:prstGeom>
          <a:noFill/>
        </p:spPr>
        <p:txBody>
          <a:bodyPr wrap="none" rtlCol="0">
            <a:spAutoFit/>
          </a:bodyPr>
          <a:lstStyle/>
          <a:p>
            <a:r>
              <a:rPr kumimoji="1" lang="ja-JP" altLang="en-US" sz="2000" dirty="0"/>
              <a:t>我々は別に、イヌやネコを予測したいわけではない</a:t>
            </a:r>
          </a:p>
        </p:txBody>
      </p:sp>
      <p:pic>
        <p:nvPicPr>
          <p:cNvPr id="11" name="図 10">
            <a:extLst>
              <a:ext uri="{FF2B5EF4-FFF2-40B4-BE49-F238E27FC236}">
                <a16:creationId xmlns:a16="http://schemas.microsoft.com/office/drawing/2014/main" id="{E1C7F2E4-8B0B-1083-0DCA-E89F0F5F407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06744" y="4005644"/>
            <a:ext cx="1615304" cy="2101742"/>
          </a:xfrm>
          <a:prstGeom prst="rect">
            <a:avLst/>
          </a:prstGeom>
          <a:scene3d>
            <a:camera prst="orthographicFront">
              <a:rot lat="19199995" lon="17999983" rev="0"/>
            </a:camera>
            <a:lightRig rig="threePt" dir="t"/>
          </a:scene3d>
        </p:spPr>
      </p:pic>
      <p:sp>
        <p:nvSpPr>
          <p:cNvPr id="12" name="テキスト ボックス 11">
            <a:extLst>
              <a:ext uri="{FF2B5EF4-FFF2-40B4-BE49-F238E27FC236}">
                <a16:creationId xmlns:a16="http://schemas.microsoft.com/office/drawing/2014/main" id="{C99C5DB8-21BF-5841-8861-7FA31B9C283B}"/>
              </a:ext>
            </a:extLst>
          </p:cNvPr>
          <p:cNvSpPr txBox="1"/>
          <p:nvPr/>
        </p:nvSpPr>
        <p:spPr>
          <a:xfrm>
            <a:off x="1237475" y="6446391"/>
            <a:ext cx="5612434" cy="400110"/>
          </a:xfrm>
          <a:prstGeom prst="rect">
            <a:avLst/>
          </a:prstGeom>
          <a:noFill/>
        </p:spPr>
        <p:txBody>
          <a:bodyPr wrap="none" rtlCol="0">
            <a:spAutoFit/>
          </a:bodyPr>
          <a:lstStyle/>
          <a:p>
            <a:r>
              <a:rPr kumimoji="1" lang="ja-JP" altLang="en-US" sz="2000" b="1" dirty="0">
                <a:solidFill>
                  <a:srgbClr val="C00000"/>
                </a:solidFill>
              </a:rPr>
              <a:t>対象の画像を再度学習する（ファインチューニング）</a:t>
            </a:r>
          </a:p>
        </p:txBody>
      </p:sp>
      <p:sp>
        <p:nvSpPr>
          <p:cNvPr id="14" name="正方形/長方形 13">
            <a:extLst>
              <a:ext uri="{FF2B5EF4-FFF2-40B4-BE49-F238E27FC236}">
                <a16:creationId xmlns:a16="http://schemas.microsoft.com/office/drawing/2014/main" id="{6A303033-C425-3A2F-C52C-018DFBCABF3A}"/>
              </a:ext>
            </a:extLst>
          </p:cNvPr>
          <p:cNvSpPr/>
          <p:nvPr/>
        </p:nvSpPr>
        <p:spPr>
          <a:xfrm>
            <a:off x="6430067" y="3933341"/>
            <a:ext cx="1185392" cy="593579"/>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8726554C-1002-75AD-EABE-919A94A3B3FA}"/>
              </a:ext>
            </a:extLst>
          </p:cNvPr>
          <p:cNvSpPr/>
          <p:nvPr/>
        </p:nvSpPr>
        <p:spPr>
          <a:xfrm>
            <a:off x="2997384" y="4065667"/>
            <a:ext cx="4424142" cy="2290683"/>
          </a:xfrm>
          <a:prstGeom prst="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5C047C66-3EE7-0D87-8817-6AD93CF68A98}"/>
              </a:ext>
            </a:extLst>
          </p:cNvPr>
          <p:cNvSpPr txBox="1"/>
          <p:nvPr/>
        </p:nvSpPr>
        <p:spPr>
          <a:xfrm>
            <a:off x="7296620" y="3546017"/>
            <a:ext cx="2125903" cy="369332"/>
          </a:xfrm>
          <a:prstGeom prst="rect">
            <a:avLst/>
          </a:prstGeom>
          <a:noFill/>
        </p:spPr>
        <p:txBody>
          <a:bodyPr wrap="none" rtlCol="0">
            <a:spAutoFit/>
          </a:bodyPr>
          <a:lstStyle/>
          <a:p>
            <a:r>
              <a:rPr kumimoji="1" lang="ja-JP" altLang="en-US" b="1" dirty="0">
                <a:solidFill>
                  <a:srgbClr val="C00000"/>
                </a:solidFill>
              </a:rPr>
              <a:t>この部分のみ再学習</a:t>
            </a:r>
          </a:p>
        </p:txBody>
      </p:sp>
      <p:sp>
        <p:nvSpPr>
          <p:cNvPr id="18" name="テキスト ボックス 17">
            <a:extLst>
              <a:ext uri="{FF2B5EF4-FFF2-40B4-BE49-F238E27FC236}">
                <a16:creationId xmlns:a16="http://schemas.microsoft.com/office/drawing/2014/main" id="{6F9D7FA2-600D-8BE1-2BB9-DD64C39DF760}"/>
              </a:ext>
            </a:extLst>
          </p:cNvPr>
          <p:cNvSpPr txBox="1"/>
          <p:nvPr/>
        </p:nvSpPr>
        <p:spPr>
          <a:xfrm>
            <a:off x="9577283" y="4903601"/>
            <a:ext cx="1486304" cy="369332"/>
          </a:xfrm>
          <a:prstGeom prst="rect">
            <a:avLst/>
          </a:prstGeom>
          <a:noFill/>
        </p:spPr>
        <p:txBody>
          <a:bodyPr wrap="none" rtlCol="0">
            <a:spAutoFit/>
          </a:bodyPr>
          <a:lstStyle/>
          <a:p>
            <a:pPr algn="ctr"/>
            <a:r>
              <a:rPr kumimoji="1" lang="ja-JP" altLang="en-US"/>
              <a:t>正常か異常か</a:t>
            </a:r>
            <a:endParaRPr kumimoji="1" lang="ja-JP" altLang="en-US" dirty="0"/>
          </a:p>
        </p:txBody>
      </p:sp>
      <p:sp>
        <p:nvSpPr>
          <p:cNvPr id="19" name="テキスト ボックス 18">
            <a:extLst>
              <a:ext uri="{FF2B5EF4-FFF2-40B4-BE49-F238E27FC236}">
                <a16:creationId xmlns:a16="http://schemas.microsoft.com/office/drawing/2014/main" id="{6632455B-DBFC-4384-9C25-90146DC93A2C}"/>
              </a:ext>
            </a:extLst>
          </p:cNvPr>
          <p:cNvSpPr txBox="1"/>
          <p:nvPr/>
        </p:nvSpPr>
        <p:spPr>
          <a:xfrm>
            <a:off x="4363710" y="3636312"/>
            <a:ext cx="1691489" cy="369332"/>
          </a:xfrm>
          <a:prstGeom prst="rect">
            <a:avLst/>
          </a:prstGeom>
          <a:noFill/>
        </p:spPr>
        <p:txBody>
          <a:bodyPr wrap="none" rtlCol="0">
            <a:spAutoFit/>
          </a:bodyPr>
          <a:lstStyle/>
          <a:p>
            <a:r>
              <a:rPr kumimoji="1" lang="ja-JP" altLang="en-US" b="1" dirty="0">
                <a:solidFill>
                  <a:srgbClr val="C00000"/>
                </a:solidFill>
              </a:rPr>
              <a:t>この部分は固定</a:t>
            </a:r>
          </a:p>
        </p:txBody>
      </p:sp>
      <p:pic>
        <p:nvPicPr>
          <p:cNvPr id="20" name="図 19">
            <a:extLst>
              <a:ext uri="{FF2B5EF4-FFF2-40B4-BE49-F238E27FC236}">
                <a16:creationId xmlns:a16="http://schemas.microsoft.com/office/drawing/2014/main" id="{1FF766A4-C615-6BB3-5A49-3C1C797B177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07105" y="4067051"/>
            <a:ext cx="1884980" cy="1884980"/>
          </a:xfrm>
          <a:prstGeom prst="rect">
            <a:avLst/>
          </a:prstGeom>
          <a:scene3d>
            <a:camera prst="orthographicFront">
              <a:rot lat="19199991" lon="17999977" rev="0"/>
            </a:camera>
            <a:lightRig rig="threePt" dir="t"/>
          </a:scene3d>
        </p:spPr>
      </p:pic>
    </p:spTree>
    <p:extLst>
      <p:ext uri="{BB962C8B-B14F-4D97-AF65-F5344CB8AC3E}">
        <p14:creationId xmlns:p14="http://schemas.microsoft.com/office/powerpoint/2010/main" val="2209773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9">
            <a:extLst>
              <a:ext uri="{FF2B5EF4-FFF2-40B4-BE49-F238E27FC236}">
                <a16:creationId xmlns:a16="http://schemas.microsoft.com/office/drawing/2014/main" id="{D67BE09F-F6D1-F7B1-CA3F-6D64F847E8FF}"/>
              </a:ext>
            </a:extLst>
          </p:cNvPr>
          <p:cNvSpPr>
            <a:spLocks noGrp="1"/>
          </p:cNvSpPr>
          <p:nvPr>
            <p:ph type="title"/>
          </p:nvPr>
        </p:nvSpPr>
        <p:spPr/>
        <p:txBody>
          <a:bodyPr>
            <a:normAutofit fontScale="90000"/>
          </a:bodyPr>
          <a:lstStyle/>
          <a:p>
            <a:r>
              <a:rPr lang="en-US" altLang="ja-JP" dirty="0"/>
              <a:t>MNIST</a:t>
            </a:r>
            <a:r>
              <a:rPr lang="ja-JP" altLang="en-US" dirty="0"/>
              <a:t>データセットについて</a:t>
            </a:r>
          </a:p>
        </p:txBody>
      </p:sp>
      <p:sp>
        <p:nvSpPr>
          <p:cNvPr id="11" name="コンテンツ プレースホルダー 10">
            <a:extLst>
              <a:ext uri="{FF2B5EF4-FFF2-40B4-BE49-F238E27FC236}">
                <a16:creationId xmlns:a16="http://schemas.microsoft.com/office/drawing/2014/main" id="{C998028E-73FD-C908-0ED0-D157378B84AA}"/>
              </a:ext>
            </a:extLst>
          </p:cNvPr>
          <p:cNvSpPr>
            <a:spLocks noGrp="1"/>
          </p:cNvSpPr>
          <p:nvPr>
            <p:ph idx="1"/>
          </p:nvPr>
        </p:nvSpPr>
        <p:spPr>
          <a:xfrm>
            <a:off x="609600" y="1126436"/>
            <a:ext cx="10972800" cy="1814191"/>
          </a:xfrm>
        </p:spPr>
        <p:txBody>
          <a:bodyPr>
            <a:normAutofit fontScale="92500" lnSpcReduction="10000"/>
          </a:bodyPr>
          <a:lstStyle/>
          <a:p>
            <a:r>
              <a:rPr lang="ja-JP" altLang="en-US" dirty="0"/>
              <a:t>人が手で書いた</a:t>
            </a:r>
            <a:r>
              <a:rPr lang="en-US" altLang="ja-JP" dirty="0"/>
              <a:t>0</a:t>
            </a:r>
            <a:r>
              <a:rPr lang="ja-JP" altLang="en-US" dirty="0"/>
              <a:t>から</a:t>
            </a:r>
            <a:r>
              <a:rPr lang="en-US" altLang="ja-JP" dirty="0"/>
              <a:t>9</a:t>
            </a:r>
            <a:r>
              <a:rPr lang="ja-JP" altLang="en-US" dirty="0"/>
              <a:t>まで数字を大量に集めた画像データ集（訓練用データとして</a:t>
            </a:r>
            <a:r>
              <a:rPr lang="en-US" altLang="ja-JP" dirty="0"/>
              <a:t>60,000</a:t>
            </a:r>
            <a:r>
              <a:rPr lang="ja-JP" altLang="en-US" dirty="0"/>
              <a:t>枚、テストデータとして</a:t>
            </a:r>
            <a:r>
              <a:rPr lang="en-US" altLang="ja-JP" dirty="0"/>
              <a:t>10,000</a:t>
            </a:r>
            <a:r>
              <a:rPr lang="ja-JP" altLang="en-US" dirty="0"/>
              <a:t>枚用意）で、</a:t>
            </a:r>
            <a:r>
              <a:rPr lang="en-US" altLang="ja-JP" dirty="0"/>
              <a:t>Yann LeCun</a:t>
            </a:r>
            <a:r>
              <a:rPr lang="ja-JP" altLang="en-US" dirty="0"/>
              <a:t>氏らによってインターネット上で著作権無しに公開されています。</a:t>
            </a:r>
          </a:p>
        </p:txBody>
      </p:sp>
      <p:sp>
        <p:nvSpPr>
          <p:cNvPr id="7" name="スライド番号プレースホルダー 6">
            <a:extLst>
              <a:ext uri="{FF2B5EF4-FFF2-40B4-BE49-F238E27FC236}">
                <a16:creationId xmlns:a16="http://schemas.microsoft.com/office/drawing/2014/main" id="{76B2C97F-65EF-B17E-A098-56A69A76A553}"/>
              </a:ext>
            </a:extLst>
          </p:cNvPr>
          <p:cNvSpPr>
            <a:spLocks noGrp="1"/>
          </p:cNvSpPr>
          <p:nvPr>
            <p:ph type="sldNum" sz="quarter" idx="12"/>
          </p:nvPr>
        </p:nvSpPr>
        <p:spPr/>
        <p:txBody>
          <a:bodyPr/>
          <a:lstStyle/>
          <a:p>
            <a:fld id="{895CAF78-E814-F147-85DE-99D10320521C}" type="slidenum">
              <a:rPr kumimoji="1" lang="ja-JP" altLang="en-US" smtClean="0"/>
              <a:t>18</a:t>
            </a:fld>
            <a:endParaRPr kumimoji="1" lang="ja-JP" altLang="en-US"/>
          </a:p>
        </p:txBody>
      </p:sp>
      <p:pic>
        <p:nvPicPr>
          <p:cNvPr id="9" name="図 8">
            <a:extLst>
              <a:ext uri="{FF2B5EF4-FFF2-40B4-BE49-F238E27FC236}">
                <a16:creationId xmlns:a16="http://schemas.microsoft.com/office/drawing/2014/main" id="{2A86EA04-FC8C-D4D9-EF27-006E92FD3CB8}"/>
              </a:ext>
            </a:extLst>
          </p:cNvPr>
          <p:cNvPicPr>
            <a:picLocks noChangeAspect="1"/>
          </p:cNvPicPr>
          <p:nvPr/>
        </p:nvPicPr>
        <p:blipFill>
          <a:blip r:embed="rId2"/>
          <a:stretch>
            <a:fillRect/>
          </a:stretch>
        </p:blipFill>
        <p:spPr>
          <a:xfrm>
            <a:off x="2251459" y="2940627"/>
            <a:ext cx="7689081" cy="3815193"/>
          </a:xfrm>
          <a:prstGeom prst="rect">
            <a:avLst/>
          </a:prstGeom>
        </p:spPr>
      </p:pic>
    </p:spTree>
    <p:extLst>
      <p:ext uri="{BB962C8B-B14F-4D97-AF65-F5344CB8AC3E}">
        <p14:creationId xmlns:p14="http://schemas.microsoft.com/office/powerpoint/2010/main" val="2651731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D45FAD44-B6DD-1F3A-5B12-97C474597578}"/>
              </a:ext>
            </a:extLst>
          </p:cNvPr>
          <p:cNvSpPr>
            <a:spLocks noGrp="1"/>
          </p:cNvSpPr>
          <p:nvPr>
            <p:ph type="title"/>
          </p:nvPr>
        </p:nvSpPr>
        <p:spPr/>
        <p:txBody>
          <a:bodyPr>
            <a:normAutofit fontScale="90000"/>
          </a:bodyPr>
          <a:lstStyle/>
          <a:p>
            <a:r>
              <a:rPr lang="ja-JP" altLang="en-US" dirty="0"/>
              <a:t>具体的な画像</a:t>
            </a:r>
          </a:p>
        </p:txBody>
      </p:sp>
      <p:sp>
        <p:nvSpPr>
          <p:cNvPr id="4" name="スライド番号プレースホルダー 3">
            <a:extLst>
              <a:ext uri="{FF2B5EF4-FFF2-40B4-BE49-F238E27FC236}">
                <a16:creationId xmlns:a16="http://schemas.microsoft.com/office/drawing/2014/main" id="{64C122BC-6CD9-94BF-61C8-397CD030F065}"/>
              </a:ext>
            </a:extLst>
          </p:cNvPr>
          <p:cNvSpPr>
            <a:spLocks noGrp="1"/>
          </p:cNvSpPr>
          <p:nvPr>
            <p:ph type="sldNum" sz="quarter" idx="12"/>
          </p:nvPr>
        </p:nvSpPr>
        <p:spPr/>
        <p:txBody>
          <a:bodyPr/>
          <a:lstStyle/>
          <a:p>
            <a:fld id="{895CAF78-E814-F147-85DE-99D10320521C}" type="slidenum">
              <a:rPr kumimoji="1" lang="ja-JP" altLang="en-US" smtClean="0"/>
              <a:t>19</a:t>
            </a:fld>
            <a:endParaRPr kumimoji="1" lang="ja-JP" altLang="en-US"/>
          </a:p>
        </p:txBody>
      </p:sp>
      <p:pic>
        <p:nvPicPr>
          <p:cNvPr id="6" name="図 5">
            <a:extLst>
              <a:ext uri="{FF2B5EF4-FFF2-40B4-BE49-F238E27FC236}">
                <a16:creationId xmlns:a16="http://schemas.microsoft.com/office/drawing/2014/main" id="{0B5F65B1-4CB1-EA07-96F1-91D3CA9C3ECA}"/>
              </a:ext>
            </a:extLst>
          </p:cNvPr>
          <p:cNvPicPr>
            <a:picLocks noChangeAspect="1"/>
          </p:cNvPicPr>
          <p:nvPr/>
        </p:nvPicPr>
        <p:blipFill>
          <a:blip r:embed="rId2"/>
          <a:stretch>
            <a:fillRect/>
          </a:stretch>
        </p:blipFill>
        <p:spPr>
          <a:xfrm>
            <a:off x="836899" y="1462087"/>
            <a:ext cx="4431355" cy="4388848"/>
          </a:xfrm>
          <a:prstGeom prst="rect">
            <a:avLst/>
          </a:prstGeom>
        </p:spPr>
      </p:pic>
      <p:pic>
        <p:nvPicPr>
          <p:cNvPr id="7" name="図 6">
            <a:extLst>
              <a:ext uri="{FF2B5EF4-FFF2-40B4-BE49-F238E27FC236}">
                <a16:creationId xmlns:a16="http://schemas.microsoft.com/office/drawing/2014/main" id="{964EC54E-A211-8752-1520-8FD5560DD01B}"/>
              </a:ext>
            </a:extLst>
          </p:cNvPr>
          <p:cNvPicPr>
            <a:picLocks noChangeAspect="1"/>
          </p:cNvPicPr>
          <p:nvPr/>
        </p:nvPicPr>
        <p:blipFill>
          <a:blip r:embed="rId3"/>
          <a:stretch>
            <a:fillRect/>
          </a:stretch>
        </p:blipFill>
        <p:spPr>
          <a:xfrm>
            <a:off x="6923748" y="1515983"/>
            <a:ext cx="4298764" cy="4281055"/>
          </a:xfrm>
          <a:prstGeom prst="rect">
            <a:avLst/>
          </a:prstGeom>
        </p:spPr>
      </p:pic>
      <p:sp>
        <p:nvSpPr>
          <p:cNvPr id="8" name="テキスト ボックス 7">
            <a:extLst>
              <a:ext uri="{FF2B5EF4-FFF2-40B4-BE49-F238E27FC236}">
                <a16:creationId xmlns:a16="http://schemas.microsoft.com/office/drawing/2014/main" id="{21BAF45E-6BA2-3BDB-95D6-AF6487E6F880}"/>
              </a:ext>
            </a:extLst>
          </p:cNvPr>
          <p:cNvSpPr txBox="1"/>
          <p:nvPr/>
        </p:nvSpPr>
        <p:spPr>
          <a:xfrm>
            <a:off x="2328451" y="5899953"/>
            <a:ext cx="1779654" cy="369332"/>
          </a:xfrm>
          <a:prstGeom prst="rect">
            <a:avLst/>
          </a:prstGeom>
          <a:noFill/>
        </p:spPr>
        <p:txBody>
          <a:bodyPr wrap="none" rtlCol="0">
            <a:spAutoFit/>
          </a:bodyPr>
          <a:lstStyle/>
          <a:p>
            <a:r>
              <a:rPr kumimoji="1" lang="en-US" altLang="ja-JP" dirty="0"/>
              <a:t>28*28</a:t>
            </a:r>
            <a:r>
              <a:rPr kumimoji="1" lang="ja-JP" altLang="en-US" dirty="0"/>
              <a:t>の解像度</a:t>
            </a:r>
          </a:p>
        </p:txBody>
      </p:sp>
    </p:spTree>
    <p:extLst>
      <p:ext uri="{BB962C8B-B14F-4D97-AF65-F5344CB8AC3E}">
        <p14:creationId xmlns:p14="http://schemas.microsoft.com/office/powerpoint/2010/main" val="1483199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8A0727-387E-0A4C-DC5D-BC31779F8A1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DC2E629-8CC4-55B5-EA4E-88E84D32F244}"/>
              </a:ext>
            </a:extLst>
          </p:cNvPr>
          <p:cNvSpPr>
            <a:spLocks noGrp="1"/>
          </p:cNvSpPr>
          <p:nvPr>
            <p:ph type="title"/>
          </p:nvPr>
        </p:nvSpPr>
        <p:spPr/>
        <p:txBody>
          <a:bodyPr>
            <a:normAutofit fontScale="90000"/>
          </a:bodyPr>
          <a:lstStyle/>
          <a:p>
            <a:r>
              <a:rPr lang="en-US" altLang="ja-JP" dirty="0"/>
              <a:t>2</a:t>
            </a:r>
            <a:r>
              <a:rPr lang="ja-JP" altLang="en-US" dirty="0"/>
              <a:t>日目</a:t>
            </a:r>
            <a:r>
              <a:rPr kumimoji="1" lang="ja-JP" altLang="en-US" dirty="0"/>
              <a:t>の目次</a:t>
            </a:r>
          </a:p>
        </p:txBody>
      </p:sp>
      <p:sp>
        <p:nvSpPr>
          <p:cNvPr id="5" name="テキスト プレースホルダー 4">
            <a:extLst>
              <a:ext uri="{FF2B5EF4-FFF2-40B4-BE49-F238E27FC236}">
                <a16:creationId xmlns:a16="http://schemas.microsoft.com/office/drawing/2014/main" id="{60303A6B-CCDD-7E50-E74C-AF0F6E6C9B08}"/>
              </a:ext>
            </a:extLst>
          </p:cNvPr>
          <p:cNvSpPr>
            <a:spLocks noGrp="1"/>
          </p:cNvSpPr>
          <p:nvPr>
            <p:ph type="body" idx="1"/>
          </p:nvPr>
        </p:nvSpPr>
        <p:spPr>
          <a:xfrm>
            <a:off x="609600" y="888723"/>
            <a:ext cx="3467879" cy="639762"/>
          </a:xfrm>
        </p:spPr>
        <p:txBody>
          <a:bodyPr/>
          <a:lstStyle/>
          <a:p>
            <a:r>
              <a:rPr lang="en-US" altLang="ja-JP" dirty="0"/>
              <a:t>1</a:t>
            </a:r>
            <a:r>
              <a:rPr lang="ja-JP" altLang="en-US" dirty="0"/>
              <a:t>限目</a:t>
            </a:r>
          </a:p>
        </p:txBody>
      </p:sp>
      <p:sp>
        <p:nvSpPr>
          <p:cNvPr id="3" name="コンテンツ プレースホルダー 2">
            <a:extLst>
              <a:ext uri="{FF2B5EF4-FFF2-40B4-BE49-F238E27FC236}">
                <a16:creationId xmlns:a16="http://schemas.microsoft.com/office/drawing/2014/main" id="{AD1C321F-15FC-E0B2-4A73-58A535B16B20}"/>
              </a:ext>
            </a:extLst>
          </p:cNvPr>
          <p:cNvSpPr>
            <a:spLocks noGrp="1"/>
          </p:cNvSpPr>
          <p:nvPr>
            <p:ph sz="half" idx="2"/>
          </p:nvPr>
        </p:nvSpPr>
        <p:spPr>
          <a:xfrm>
            <a:off x="609601" y="1528485"/>
            <a:ext cx="3467878" cy="4827866"/>
          </a:xfrm>
        </p:spPr>
        <p:txBody>
          <a:bodyPr>
            <a:normAutofit/>
          </a:bodyPr>
          <a:lstStyle/>
          <a:p>
            <a:r>
              <a:rPr kumimoji="1" lang="ja-JP" altLang="en-US" dirty="0"/>
              <a:t>機械学習法の概要</a:t>
            </a:r>
            <a:endParaRPr kumimoji="1" lang="en-US" altLang="ja-JP" dirty="0"/>
          </a:p>
          <a:p>
            <a:pPr marL="914400" lvl="1" indent="-514350">
              <a:buFont typeface="+mj-lt"/>
              <a:buAutoNum type="arabicPeriod"/>
            </a:pPr>
            <a:r>
              <a:rPr kumimoji="1" lang="ja-JP" altLang="en-US" dirty="0"/>
              <a:t>機械学習</a:t>
            </a:r>
            <a:r>
              <a:rPr lang="ja-JP" altLang="en-US" dirty="0"/>
              <a:t>とは</a:t>
            </a:r>
            <a:endParaRPr kumimoji="1" lang="en-US" altLang="ja-JP" dirty="0"/>
          </a:p>
          <a:p>
            <a:pPr marL="914400" lvl="1" indent="-514350">
              <a:buFont typeface="+mj-lt"/>
              <a:buAutoNum type="arabicPeriod"/>
            </a:pPr>
            <a:r>
              <a:rPr lang="ja-JP" altLang="en-US" dirty="0"/>
              <a:t>乳がんのデータセット</a:t>
            </a:r>
            <a:endParaRPr lang="en-US" altLang="ja-JP" dirty="0"/>
          </a:p>
          <a:p>
            <a:pPr marL="914400" lvl="1" indent="-514350">
              <a:buFont typeface="+mj-lt"/>
              <a:buAutoNum type="arabicPeriod"/>
            </a:pPr>
            <a:r>
              <a:rPr lang="ja-JP" altLang="en-US" dirty="0"/>
              <a:t>従来の機械学習法</a:t>
            </a:r>
            <a:endParaRPr lang="en-US" altLang="ja-JP" dirty="0"/>
          </a:p>
          <a:p>
            <a:pPr marL="914400" lvl="1" indent="-514350">
              <a:buFont typeface="+mj-lt"/>
              <a:buAutoNum type="arabicPeriod"/>
            </a:pPr>
            <a:r>
              <a:rPr lang="ja-JP" altLang="en-US" dirty="0"/>
              <a:t>深層学習</a:t>
            </a:r>
            <a:endParaRPr lang="en-US" altLang="ja-JP" dirty="0"/>
          </a:p>
          <a:p>
            <a:pPr marL="514350" indent="-514350">
              <a:buFont typeface="+mj-lt"/>
              <a:buAutoNum type="arabicPeriod"/>
            </a:pPr>
            <a:endParaRPr kumimoji="1" lang="ja-JP" altLang="en-US" dirty="0"/>
          </a:p>
        </p:txBody>
      </p:sp>
      <p:sp>
        <p:nvSpPr>
          <p:cNvPr id="6" name="テキスト プレースホルダー 5">
            <a:extLst>
              <a:ext uri="{FF2B5EF4-FFF2-40B4-BE49-F238E27FC236}">
                <a16:creationId xmlns:a16="http://schemas.microsoft.com/office/drawing/2014/main" id="{07D801D7-9712-5101-5652-2AD3CDA0D2A4}"/>
              </a:ext>
            </a:extLst>
          </p:cNvPr>
          <p:cNvSpPr>
            <a:spLocks noGrp="1"/>
          </p:cNvSpPr>
          <p:nvPr>
            <p:ph type="body" sz="quarter" idx="3"/>
          </p:nvPr>
        </p:nvSpPr>
        <p:spPr>
          <a:xfrm>
            <a:off x="4348066" y="888723"/>
            <a:ext cx="3862873" cy="639762"/>
          </a:xfrm>
        </p:spPr>
        <p:txBody>
          <a:bodyPr/>
          <a:lstStyle/>
          <a:p>
            <a:r>
              <a:rPr lang="en-US" altLang="ja-JP" dirty="0"/>
              <a:t>2</a:t>
            </a:r>
            <a:r>
              <a:rPr lang="ja-JP" altLang="en-US" dirty="0"/>
              <a:t>限目</a:t>
            </a:r>
          </a:p>
        </p:txBody>
      </p:sp>
      <p:sp>
        <p:nvSpPr>
          <p:cNvPr id="7" name="コンテンツ プレースホルダー 6">
            <a:extLst>
              <a:ext uri="{FF2B5EF4-FFF2-40B4-BE49-F238E27FC236}">
                <a16:creationId xmlns:a16="http://schemas.microsoft.com/office/drawing/2014/main" id="{EC16CBA8-8319-D1F7-DCAF-D3A28AD69709}"/>
              </a:ext>
            </a:extLst>
          </p:cNvPr>
          <p:cNvSpPr>
            <a:spLocks noGrp="1"/>
          </p:cNvSpPr>
          <p:nvPr>
            <p:ph sz="quarter" idx="4"/>
          </p:nvPr>
        </p:nvSpPr>
        <p:spPr>
          <a:xfrm>
            <a:off x="4348067" y="1528485"/>
            <a:ext cx="3592286" cy="4827866"/>
          </a:xfrm>
        </p:spPr>
        <p:txBody>
          <a:bodyPr>
            <a:normAutofit/>
          </a:bodyPr>
          <a:lstStyle/>
          <a:p>
            <a:r>
              <a:rPr lang="ja-JP" altLang="en-US" dirty="0"/>
              <a:t>画像</a:t>
            </a:r>
            <a:r>
              <a:rPr lang="en-US" altLang="ja-JP" dirty="0"/>
              <a:t>AI</a:t>
            </a:r>
            <a:r>
              <a:rPr lang="ja-JP" altLang="en-US" dirty="0"/>
              <a:t>の概要</a:t>
            </a:r>
            <a:endParaRPr lang="en-US" altLang="ja-JP" dirty="0"/>
          </a:p>
          <a:p>
            <a:pPr marL="857250" lvl="1" indent="-457200">
              <a:buFont typeface="+mj-lt"/>
              <a:buAutoNum type="arabicPeriod"/>
            </a:pPr>
            <a:r>
              <a:rPr lang="en-US" altLang="ja-JP" dirty="0"/>
              <a:t>MNIST</a:t>
            </a:r>
            <a:r>
              <a:rPr lang="ja-JP" altLang="en-US" dirty="0"/>
              <a:t>データセット</a:t>
            </a:r>
            <a:endParaRPr lang="en-US" altLang="ja-JP" dirty="0"/>
          </a:p>
          <a:p>
            <a:pPr marL="857250" lvl="1" indent="-457200">
              <a:buFont typeface="+mj-lt"/>
              <a:buAutoNum type="arabicPeriod"/>
            </a:pPr>
            <a:r>
              <a:rPr lang="en-US" altLang="ja-JP" dirty="0"/>
              <a:t>Convolutional neural network</a:t>
            </a:r>
            <a:r>
              <a:rPr lang="ja-JP" altLang="en-US" dirty="0"/>
              <a:t>モデル</a:t>
            </a:r>
            <a:endParaRPr lang="en-US" altLang="ja-JP" dirty="0"/>
          </a:p>
        </p:txBody>
      </p:sp>
      <p:sp>
        <p:nvSpPr>
          <p:cNvPr id="4" name="スライド番号プレースホルダー 3">
            <a:extLst>
              <a:ext uri="{FF2B5EF4-FFF2-40B4-BE49-F238E27FC236}">
                <a16:creationId xmlns:a16="http://schemas.microsoft.com/office/drawing/2014/main" id="{53131FF0-9786-372C-700D-AAC7DF8C330F}"/>
              </a:ext>
            </a:extLst>
          </p:cNvPr>
          <p:cNvSpPr>
            <a:spLocks noGrp="1"/>
          </p:cNvSpPr>
          <p:nvPr>
            <p:ph type="sldNum" sz="quarter" idx="12"/>
          </p:nvPr>
        </p:nvSpPr>
        <p:spPr/>
        <p:txBody>
          <a:bodyPr/>
          <a:lstStyle/>
          <a:p>
            <a:fld id="{895CAF78-E814-F147-85DE-99D10320521C}" type="slidenum">
              <a:rPr kumimoji="1" lang="ja-JP" altLang="en-US" smtClean="0"/>
              <a:t>2</a:t>
            </a:fld>
            <a:endParaRPr kumimoji="1" lang="ja-JP" altLang="en-US"/>
          </a:p>
        </p:txBody>
      </p:sp>
      <p:sp>
        <p:nvSpPr>
          <p:cNvPr id="8" name="テキスト プレースホルダー 5">
            <a:extLst>
              <a:ext uri="{FF2B5EF4-FFF2-40B4-BE49-F238E27FC236}">
                <a16:creationId xmlns:a16="http://schemas.microsoft.com/office/drawing/2014/main" id="{260F58A1-871D-320A-4CBF-3437F37C7002}"/>
              </a:ext>
            </a:extLst>
          </p:cNvPr>
          <p:cNvSpPr txBox="1">
            <a:spLocks/>
          </p:cNvSpPr>
          <p:nvPr/>
        </p:nvSpPr>
        <p:spPr>
          <a:xfrm>
            <a:off x="8210939" y="888723"/>
            <a:ext cx="3862873" cy="639762"/>
          </a:xfrm>
          <a:prstGeom prst="rect">
            <a:avLst/>
          </a:prstGeom>
        </p:spPr>
        <p:txBody>
          <a:bodyPr vert="horz" lIns="91440" tIns="45720" rIns="91440" bIns="45720" rtlCol="0" anchor="b">
            <a:normAutofit/>
          </a:bodyPr>
          <a:lstStyle>
            <a:lvl1pPr marL="0" indent="0" algn="l" defTabSz="457200" rtl="0" eaLnBrk="1" latinLnBrk="0" hangingPunct="1">
              <a:spcBef>
                <a:spcPct val="20000"/>
              </a:spcBef>
              <a:buFont typeface="Arial"/>
              <a:buNone/>
              <a:defRPr kumimoji="1" sz="2400" b="1" kern="1200">
                <a:solidFill>
                  <a:schemeClr val="tx1"/>
                </a:solidFill>
                <a:latin typeface="+mn-lt"/>
                <a:ea typeface="+mn-ea"/>
                <a:cs typeface="+mn-cs"/>
              </a:defRPr>
            </a:lvl1pPr>
            <a:lvl2pPr marL="457200" indent="0" algn="l" defTabSz="457200" rtl="0" eaLnBrk="1" latinLnBrk="0" hangingPunct="1">
              <a:spcBef>
                <a:spcPct val="20000"/>
              </a:spcBef>
              <a:buFont typeface="Arial"/>
              <a:buNone/>
              <a:defRPr kumimoji="1" sz="2000" b="1"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kumimoji="1" sz="1800" b="1"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kumimoji="1" sz="1600" b="1"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kumimoji="1" sz="1600" b="1" kern="1200">
                <a:solidFill>
                  <a:schemeClr val="tx1"/>
                </a:solidFill>
                <a:latin typeface="+mn-lt"/>
                <a:ea typeface="+mn-ea"/>
                <a:cs typeface="+mn-cs"/>
              </a:defRPr>
            </a:lvl5pPr>
            <a:lvl6pPr marL="2286000" indent="0" algn="l" defTabSz="457200" rtl="0" eaLnBrk="1" latinLnBrk="0" hangingPunct="1">
              <a:spcBef>
                <a:spcPct val="20000"/>
              </a:spcBef>
              <a:buFont typeface="Arial"/>
              <a:buNone/>
              <a:defRPr kumimoji="1"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kumimoji="1"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kumimoji="1"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kumimoji="1" sz="1600" b="1" kern="1200">
                <a:solidFill>
                  <a:schemeClr val="tx1"/>
                </a:solidFill>
                <a:latin typeface="+mn-lt"/>
                <a:ea typeface="+mn-ea"/>
                <a:cs typeface="+mn-cs"/>
              </a:defRPr>
            </a:lvl9pPr>
          </a:lstStyle>
          <a:p>
            <a:r>
              <a:rPr lang="en-US" altLang="ja-JP" dirty="0"/>
              <a:t>3</a:t>
            </a:r>
            <a:r>
              <a:rPr lang="ja-JP" altLang="en-US" dirty="0"/>
              <a:t>限目</a:t>
            </a:r>
          </a:p>
        </p:txBody>
      </p:sp>
      <p:sp>
        <p:nvSpPr>
          <p:cNvPr id="9" name="コンテンツ プレースホルダー 6">
            <a:extLst>
              <a:ext uri="{FF2B5EF4-FFF2-40B4-BE49-F238E27FC236}">
                <a16:creationId xmlns:a16="http://schemas.microsoft.com/office/drawing/2014/main" id="{4A681005-FC6C-454B-DF4B-8ADDF5714C7A}"/>
              </a:ext>
            </a:extLst>
          </p:cNvPr>
          <p:cNvSpPr txBox="1">
            <a:spLocks/>
          </p:cNvSpPr>
          <p:nvPr/>
        </p:nvSpPr>
        <p:spPr>
          <a:xfrm>
            <a:off x="8210940" y="1528485"/>
            <a:ext cx="3592286" cy="482786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kumimoji="1"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1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16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16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16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1600" kern="1200">
                <a:solidFill>
                  <a:schemeClr val="tx1"/>
                </a:solidFill>
                <a:latin typeface="+mn-lt"/>
                <a:ea typeface="+mn-ea"/>
                <a:cs typeface="+mn-cs"/>
              </a:defRPr>
            </a:lvl9pPr>
          </a:lstStyle>
          <a:p>
            <a:r>
              <a:rPr lang="ja-JP" altLang="en-US" dirty="0"/>
              <a:t>応用</a:t>
            </a:r>
            <a:endParaRPr lang="en-US" altLang="ja-JP" dirty="0"/>
          </a:p>
          <a:p>
            <a:pPr marL="857250" lvl="1" indent="-457200">
              <a:buFont typeface="+mj-lt"/>
              <a:buAutoNum type="arabicPeriod"/>
            </a:pPr>
            <a:r>
              <a:rPr lang="ja-JP" altLang="en-US" dirty="0"/>
              <a:t>糖尿病データでの解析</a:t>
            </a:r>
            <a:endParaRPr lang="en-US" altLang="ja-JP" dirty="0"/>
          </a:p>
        </p:txBody>
      </p:sp>
    </p:spTree>
    <p:extLst>
      <p:ext uri="{BB962C8B-B14F-4D97-AF65-F5344CB8AC3E}">
        <p14:creationId xmlns:p14="http://schemas.microsoft.com/office/powerpoint/2010/main" val="3192704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95EE083F-A436-9B80-0DEB-4095A5E07E3B}"/>
              </a:ext>
            </a:extLst>
          </p:cNvPr>
          <p:cNvSpPr>
            <a:spLocks noGrp="1"/>
          </p:cNvSpPr>
          <p:nvPr>
            <p:ph type="title"/>
          </p:nvPr>
        </p:nvSpPr>
        <p:spPr/>
        <p:txBody>
          <a:bodyPr>
            <a:normAutofit fontScale="90000"/>
          </a:bodyPr>
          <a:lstStyle/>
          <a:p>
            <a:r>
              <a:rPr lang="en-US" altLang="ja-JP" dirty="0"/>
              <a:t>Convolutional neural network</a:t>
            </a:r>
            <a:r>
              <a:rPr lang="ja-JP" altLang="en-US" dirty="0"/>
              <a:t>（</a:t>
            </a:r>
            <a:r>
              <a:rPr lang="en-US" altLang="ja-JP" dirty="0"/>
              <a:t>CNN</a:t>
            </a:r>
            <a:r>
              <a:rPr lang="ja-JP" altLang="en-US" dirty="0"/>
              <a:t>）</a:t>
            </a:r>
          </a:p>
        </p:txBody>
      </p:sp>
      <p:sp>
        <p:nvSpPr>
          <p:cNvPr id="4" name="スライド番号プレースホルダー 3">
            <a:extLst>
              <a:ext uri="{FF2B5EF4-FFF2-40B4-BE49-F238E27FC236}">
                <a16:creationId xmlns:a16="http://schemas.microsoft.com/office/drawing/2014/main" id="{67112435-7408-9031-FD7C-95A7901F5E93}"/>
              </a:ext>
            </a:extLst>
          </p:cNvPr>
          <p:cNvSpPr>
            <a:spLocks noGrp="1"/>
          </p:cNvSpPr>
          <p:nvPr>
            <p:ph type="sldNum" sz="quarter" idx="12"/>
          </p:nvPr>
        </p:nvSpPr>
        <p:spPr/>
        <p:txBody>
          <a:bodyPr/>
          <a:lstStyle/>
          <a:p>
            <a:fld id="{895CAF78-E814-F147-85DE-99D10320521C}" type="slidenum">
              <a:rPr kumimoji="1" lang="ja-JP" altLang="en-US" smtClean="0"/>
              <a:t>20</a:t>
            </a:fld>
            <a:endParaRPr kumimoji="1" lang="ja-JP" altLang="en-US"/>
          </a:p>
        </p:txBody>
      </p:sp>
      <p:pic>
        <p:nvPicPr>
          <p:cNvPr id="7" name="図 6">
            <a:extLst>
              <a:ext uri="{FF2B5EF4-FFF2-40B4-BE49-F238E27FC236}">
                <a16:creationId xmlns:a16="http://schemas.microsoft.com/office/drawing/2014/main" id="{C92A7224-CDAC-46F9-2EBB-2C514DC40AC8}"/>
              </a:ext>
            </a:extLst>
          </p:cNvPr>
          <p:cNvPicPr>
            <a:picLocks noChangeAspect="1"/>
          </p:cNvPicPr>
          <p:nvPr/>
        </p:nvPicPr>
        <p:blipFill>
          <a:blip r:embed="rId2"/>
          <a:stretch>
            <a:fillRect/>
          </a:stretch>
        </p:blipFill>
        <p:spPr>
          <a:xfrm>
            <a:off x="0" y="1729740"/>
            <a:ext cx="12192000" cy="3398520"/>
          </a:xfrm>
          <a:prstGeom prst="rect">
            <a:avLst/>
          </a:prstGeom>
        </p:spPr>
      </p:pic>
    </p:spTree>
    <p:extLst>
      <p:ext uri="{BB962C8B-B14F-4D97-AF65-F5344CB8AC3E}">
        <p14:creationId xmlns:p14="http://schemas.microsoft.com/office/powerpoint/2010/main" val="5174043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FC656E-857B-EDBF-AC79-6F61E5FFD65E}"/>
              </a:ext>
            </a:extLst>
          </p:cNvPr>
          <p:cNvSpPr>
            <a:spLocks noGrp="1"/>
          </p:cNvSpPr>
          <p:nvPr>
            <p:ph type="title"/>
          </p:nvPr>
        </p:nvSpPr>
        <p:spPr/>
        <p:txBody>
          <a:bodyPr>
            <a:normAutofit fontScale="90000"/>
          </a:bodyPr>
          <a:lstStyle/>
          <a:p>
            <a:r>
              <a:rPr kumimoji="1" lang="ja-JP" altLang="en-US" dirty="0"/>
              <a:t>畳み込み層</a:t>
            </a:r>
          </a:p>
        </p:txBody>
      </p:sp>
      <p:sp>
        <p:nvSpPr>
          <p:cNvPr id="3" name="スライド番号プレースホルダー 2">
            <a:extLst>
              <a:ext uri="{FF2B5EF4-FFF2-40B4-BE49-F238E27FC236}">
                <a16:creationId xmlns:a16="http://schemas.microsoft.com/office/drawing/2014/main" id="{D8FD5355-9177-9E21-87CF-6D46FEF458AD}"/>
              </a:ext>
            </a:extLst>
          </p:cNvPr>
          <p:cNvSpPr>
            <a:spLocks noGrp="1"/>
          </p:cNvSpPr>
          <p:nvPr>
            <p:ph type="sldNum" sz="quarter" idx="12"/>
          </p:nvPr>
        </p:nvSpPr>
        <p:spPr/>
        <p:txBody>
          <a:bodyPr/>
          <a:lstStyle/>
          <a:p>
            <a:fld id="{895CAF78-E814-F147-85DE-99D10320521C}" type="slidenum">
              <a:rPr kumimoji="1" lang="ja-JP" altLang="en-US" smtClean="0"/>
              <a:t>21</a:t>
            </a:fld>
            <a:endParaRPr kumimoji="1" lang="ja-JP" altLang="en-US"/>
          </a:p>
        </p:txBody>
      </p:sp>
      <p:pic>
        <p:nvPicPr>
          <p:cNvPr id="5" name="図 4">
            <a:extLst>
              <a:ext uri="{FF2B5EF4-FFF2-40B4-BE49-F238E27FC236}">
                <a16:creationId xmlns:a16="http://schemas.microsoft.com/office/drawing/2014/main" id="{757CE42A-13F5-EBD2-6318-C1562CDCA95A}"/>
              </a:ext>
            </a:extLst>
          </p:cNvPr>
          <p:cNvPicPr>
            <a:picLocks noChangeAspect="1"/>
          </p:cNvPicPr>
          <p:nvPr/>
        </p:nvPicPr>
        <p:blipFill>
          <a:blip r:embed="rId2"/>
          <a:stretch>
            <a:fillRect/>
          </a:stretch>
        </p:blipFill>
        <p:spPr>
          <a:xfrm>
            <a:off x="3536373" y="2500745"/>
            <a:ext cx="3810000" cy="2667000"/>
          </a:xfrm>
          <a:prstGeom prst="rect">
            <a:avLst/>
          </a:prstGeom>
        </p:spPr>
      </p:pic>
      <p:sp>
        <p:nvSpPr>
          <p:cNvPr id="6" name="テキスト ボックス 5">
            <a:extLst>
              <a:ext uri="{FF2B5EF4-FFF2-40B4-BE49-F238E27FC236}">
                <a16:creationId xmlns:a16="http://schemas.microsoft.com/office/drawing/2014/main" id="{B2E3D748-6E8B-583C-3952-7444F6378C92}"/>
              </a:ext>
            </a:extLst>
          </p:cNvPr>
          <p:cNvSpPr txBox="1"/>
          <p:nvPr/>
        </p:nvSpPr>
        <p:spPr>
          <a:xfrm>
            <a:off x="758537" y="1258688"/>
            <a:ext cx="10972800" cy="923330"/>
          </a:xfrm>
          <a:prstGeom prst="rect">
            <a:avLst/>
          </a:prstGeom>
          <a:noFill/>
        </p:spPr>
        <p:txBody>
          <a:bodyPr wrap="square" rtlCol="0">
            <a:spAutoFit/>
          </a:bodyPr>
          <a:lstStyle/>
          <a:p>
            <a:r>
              <a:rPr kumimoji="1" lang="ja-JP" altLang="en-US" dirty="0"/>
              <a:t>畳み込みとは具体的にどんな処理をしているかというと、入力データの一部に対してフィルタとの内積を計算していきます。</a:t>
            </a:r>
          </a:p>
          <a:p>
            <a:endParaRPr kumimoji="1" lang="ja-JP" altLang="en-US" dirty="0"/>
          </a:p>
          <a:p>
            <a:r>
              <a:rPr kumimoji="1" lang="en-US" altLang="ja-JP" dirty="0"/>
              <a:t>8×8</a:t>
            </a:r>
            <a:r>
              <a:rPr kumimoji="1" lang="ja-JP" altLang="en-US" dirty="0"/>
              <a:t>の入力データと</a:t>
            </a:r>
            <a:r>
              <a:rPr kumimoji="1" lang="en-US" altLang="ja-JP" dirty="0"/>
              <a:t>3×3</a:t>
            </a:r>
            <a:r>
              <a:rPr kumimoji="1" lang="ja-JP" altLang="en-US" dirty="0"/>
              <a:t>のフィルタの畳み込みを例として考えてみます。</a:t>
            </a:r>
          </a:p>
        </p:txBody>
      </p:sp>
      <p:sp>
        <p:nvSpPr>
          <p:cNvPr id="9" name="テキスト ボックス 8">
            <a:extLst>
              <a:ext uri="{FF2B5EF4-FFF2-40B4-BE49-F238E27FC236}">
                <a16:creationId xmlns:a16="http://schemas.microsoft.com/office/drawing/2014/main" id="{3DED1A83-38F2-44A9-5878-9B8343327BE9}"/>
              </a:ext>
            </a:extLst>
          </p:cNvPr>
          <p:cNvSpPr txBox="1"/>
          <p:nvPr/>
        </p:nvSpPr>
        <p:spPr>
          <a:xfrm>
            <a:off x="8230882" y="102180"/>
            <a:ext cx="3858236" cy="307777"/>
          </a:xfrm>
          <a:prstGeom prst="rect">
            <a:avLst/>
          </a:prstGeom>
          <a:noFill/>
        </p:spPr>
        <p:txBody>
          <a:bodyPr wrap="none" rtlCol="0">
            <a:spAutoFit/>
          </a:bodyPr>
          <a:lstStyle/>
          <a:p>
            <a:r>
              <a:rPr kumimoji="1" lang="en-US" altLang="ja-JP" sz="1400" dirty="0"/>
              <a:t>https://nisshingeppo.com/ai/convolution/</a:t>
            </a:r>
            <a:endParaRPr kumimoji="1" lang="ja-JP" altLang="en-US" sz="1400" dirty="0"/>
          </a:p>
        </p:txBody>
      </p:sp>
    </p:spTree>
    <p:extLst>
      <p:ext uri="{BB962C8B-B14F-4D97-AF65-F5344CB8AC3E}">
        <p14:creationId xmlns:p14="http://schemas.microsoft.com/office/powerpoint/2010/main" val="36296444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9F0DDF-2A09-0D1C-8B6E-E04DD75F77FE}"/>
              </a:ext>
            </a:extLst>
          </p:cNvPr>
          <p:cNvSpPr>
            <a:spLocks noGrp="1"/>
          </p:cNvSpPr>
          <p:nvPr>
            <p:ph type="title"/>
          </p:nvPr>
        </p:nvSpPr>
        <p:spPr/>
        <p:txBody>
          <a:bodyPr>
            <a:normAutofit fontScale="90000"/>
          </a:bodyPr>
          <a:lstStyle/>
          <a:p>
            <a:r>
              <a:rPr lang="ja-JP" altLang="en-US" dirty="0"/>
              <a:t>畳み込み層</a:t>
            </a:r>
            <a:endParaRPr kumimoji="1" lang="ja-JP" altLang="en-US" dirty="0"/>
          </a:p>
        </p:txBody>
      </p:sp>
      <p:sp>
        <p:nvSpPr>
          <p:cNvPr id="3" name="スライド番号プレースホルダー 2">
            <a:extLst>
              <a:ext uri="{FF2B5EF4-FFF2-40B4-BE49-F238E27FC236}">
                <a16:creationId xmlns:a16="http://schemas.microsoft.com/office/drawing/2014/main" id="{3182AE7F-2031-BB7B-2D9D-B99032FA39CD}"/>
              </a:ext>
            </a:extLst>
          </p:cNvPr>
          <p:cNvSpPr>
            <a:spLocks noGrp="1"/>
          </p:cNvSpPr>
          <p:nvPr>
            <p:ph type="sldNum" sz="quarter" idx="12"/>
          </p:nvPr>
        </p:nvSpPr>
        <p:spPr/>
        <p:txBody>
          <a:bodyPr/>
          <a:lstStyle/>
          <a:p>
            <a:fld id="{895CAF78-E814-F147-85DE-99D10320521C}" type="slidenum">
              <a:rPr kumimoji="1" lang="ja-JP" altLang="en-US" smtClean="0"/>
              <a:t>22</a:t>
            </a:fld>
            <a:endParaRPr kumimoji="1" lang="ja-JP" altLang="en-US"/>
          </a:p>
        </p:txBody>
      </p:sp>
      <p:pic>
        <p:nvPicPr>
          <p:cNvPr id="7" name="図 6">
            <a:extLst>
              <a:ext uri="{FF2B5EF4-FFF2-40B4-BE49-F238E27FC236}">
                <a16:creationId xmlns:a16="http://schemas.microsoft.com/office/drawing/2014/main" id="{A622657C-6675-C76F-38FA-0228BFC0CE1F}"/>
              </a:ext>
            </a:extLst>
          </p:cNvPr>
          <p:cNvPicPr>
            <a:picLocks noChangeAspect="1"/>
          </p:cNvPicPr>
          <p:nvPr/>
        </p:nvPicPr>
        <p:blipFill>
          <a:blip r:embed="rId2"/>
          <a:stretch>
            <a:fillRect/>
          </a:stretch>
        </p:blipFill>
        <p:spPr>
          <a:xfrm>
            <a:off x="689902" y="1657625"/>
            <a:ext cx="4680000" cy="1916980"/>
          </a:xfrm>
          <a:prstGeom prst="rect">
            <a:avLst/>
          </a:prstGeom>
        </p:spPr>
      </p:pic>
      <p:sp>
        <p:nvSpPr>
          <p:cNvPr id="8" name="テキスト ボックス 7">
            <a:extLst>
              <a:ext uri="{FF2B5EF4-FFF2-40B4-BE49-F238E27FC236}">
                <a16:creationId xmlns:a16="http://schemas.microsoft.com/office/drawing/2014/main" id="{DDC950A8-B29E-26D3-8D5B-2D4781A4A035}"/>
              </a:ext>
            </a:extLst>
          </p:cNvPr>
          <p:cNvSpPr txBox="1"/>
          <p:nvPr/>
        </p:nvSpPr>
        <p:spPr>
          <a:xfrm>
            <a:off x="513346" y="913282"/>
            <a:ext cx="5033112" cy="646331"/>
          </a:xfrm>
          <a:prstGeom prst="rect">
            <a:avLst/>
          </a:prstGeom>
          <a:noFill/>
        </p:spPr>
        <p:txBody>
          <a:bodyPr wrap="square" rtlCol="0">
            <a:spAutoFit/>
          </a:bodyPr>
          <a:lstStyle/>
          <a:p>
            <a:r>
              <a:rPr kumimoji="1" lang="ja-JP" altLang="en-US" dirty="0"/>
              <a:t>入力データの左上から順にフィルタと同じ大きさのデータを切り出し、内積を計算していきます。</a:t>
            </a:r>
          </a:p>
        </p:txBody>
      </p:sp>
      <p:pic>
        <p:nvPicPr>
          <p:cNvPr id="6" name="図 5">
            <a:extLst>
              <a:ext uri="{FF2B5EF4-FFF2-40B4-BE49-F238E27FC236}">
                <a16:creationId xmlns:a16="http://schemas.microsoft.com/office/drawing/2014/main" id="{C6BEC821-B8AB-ED62-E226-187E876275EB}"/>
              </a:ext>
            </a:extLst>
          </p:cNvPr>
          <p:cNvPicPr>
            <a:picLocks noChangeAspect="1"/>
          </p:cNvPicPr>
          <p:nvPr/>
        </p:nvPicPr>
        <p:blipFill>
          <a:blip r:embed="rId3"/>
          <a:stretch>
            <a:fillRect/>
          </a:stretch>
        </p:blipFill>
        <p:spPr>
          <a:xfrm>
            <a:off x="6691059" y="4158999"/>
            <a:ext cx="4680000" cy="1911910"/>
          </a:xfrm>
          <a:prstGeom prst="rect">
            <a:avLst/>
          </a:prstGeom>
        </p:spPr>
      </p:pic>
      <p:pic>
        <p:nvPicPr>
          <p:cNvPr id="9" name="図 8">
            <a:extLst>
              <a:ext uri="{FF2B5EF4-FFF2-40B4-BE49-F238E27FC236}">
                <a16:creationId xmlns:a16="http://schemas.microsoft.com/office/drawing/2014/main" id="{861D6687-0212-AB0E-786E-88A7AE82746C}"/>
              </a:ext>
            </a:extLst>
          </p:cNvPr>
          <p:cNvPicPr>
            <a:picLocks noChangeAspect="1"/>
          </p:cNvPicPr>
          <p:nvPr/>
        </p:nvPicPr>
        <p:blipFill>
          <a:blip r:embed="rId4"/>
          <a:stretch>
            <a:fillRect/>
          </a:stretch>
        </p:blipFill>
        <p:spPr>
          <a:xfrm>
            <a:off x="6691059" y="1669350"/>
            <a:ext cx="4680000" cy="1916460"/>
          </a:xfrm>
          <a:prstGeom prst="rect">
            <a:avLst/>
          </a:prstGeom>
        </p:spPr>
      </p:pic>
      <p:pic>
        <p:nvPicPr>
          <p:cNvPr id="10" name="図 9">
            <a:extLst>
              <a:ext uri="{FF2B5EF4-FFF2-40B4-BE49-F238E27FC236}">
                <a16:creationId xmlns:a16="http://schemas.microsoft.com/office/drawing/2014/main" id="{30639E26-68E6-58A7-988A-ACC555DD9A65}"/>
              </a:ext>
            </a:extLst>
          </p:cNvPr>
          <p:cNvPicPr>
            <a:picLocks noChangeAspect="1"/>
          </p:cNvPicPr>
          <p:nvPr/>
        </p:nvPicPr>
        <p:blipFill>
          <a:blip r:embed="rId5"/>
          <a:stretch>
            <a:fillRect/>
          </a:stretch>
        </p:blipFill>
        <p:spPr>
          <a:xfrm>
            <a:off x="689902" y="4603643"/>
            <a:ext cx="4680000" cy="1915160"/>
          </a:xfrm>
          <a:prstGeom prst="rect">
            <a:avLst/>
          </a:prstGeom>
        </p:spPr>
      </p:pic>
      <p:sp>
        <p:nvSpPr>
          <p:cNvPr id="11" name="テキスト ボックス 10">
            <a:extLst>
              <a:ext uri="{FF2B5EF4-FFF2-40B4-BE49-F238E27FC236}">
                <a16:creationId xmlns:a16="http://schemas.microsoft.com/office/drawing/2014/main" id="{C64D97C5-AB09-E70B-6871-D693E1A9FAC8}"/>
              </a:ext>
            </a:extLst>
          </p:cNvPr>
          <p:cNvSpPr txBox="1"/>
          <p:nvPr/>
        </p:nvSpPr>
        <p:spPr>
          <a:xfrm>
            <a:off x="513346" y="3859300"/>
            <a:ext cx="5051383" cy="369332"/>
          </a:xfrm>
          <a:prstGeom prst="rect">
            <a:avLst/>
          </a:prstGeom>
          <a:noFill/>
        </p:spPr>
        <p:txBody>
          <a:bodyPr wrap="none" rtlCol="0">
            <a:spAutoFit/>
          </a:bodyPr>
          <a:lstStyle/>
          <a:p>
            <a:r>
              <a:rPr kumimoji="1" lang="ja-JP" altLang="en-US" dirty="0"/>
              <a:t>次に右に</a:t>
            </a:r>
            <a:r>
              <a:rPr kumimoji="1" lang="en-US" altLang="ja-JP" dirty="0"/>
              <a:t>1</a:t>
            </a:r>
            <a:r>
              <a:rPr kumimoji="1" lang="ja-JP" altLang="en-US" dirty="0"/>
              <a:t>ピクセルずらして、内積を計算していきます。</a:t>
            </a:r>
          </a:p>
        </p:txBody>
      </p:sp>
      <p:sp>
        <p:nvSpPr>
          <p:cNvPr id="12" name="テキスト ボックス 11">
            <a:extLst>
              <a:ext uri="{FF2B5EF4-FFF2-40B4-BE49-F238E27FC236}">
                <a16:creationId xmlns:a16="http://schemas.microsoft.com/office/drawing/2014/main" id="{CBB61A35-751F-B22E-0A49-FCE593F6BB31}"/>
              </a:ext>
            </a:extLst>
          </p:cNvPr>
          <p:cNvSpPr txBox="1"/>
          <p:nvPr/>
        </p:nvSpPr>
        <p:spPr>
          <a:xfrm>
            <a:off x="6691059" y="1057644"/>
            <a:ext cx="4995278" cy="369332"/>
          </a:xfrm>
          <a:prstGeom prst="rect">
            <a:avLst/>
          </a:prstGeom>
          <a:noFill/>
        </p:spPr>
        <p:txBody>
          <a:bodyPr wrap="none" rtlCol="0">
            <a:spAutoFit/>
          </a:bodyPr>
          <a:lstStyle/>
          <a:p>
            <a:r>
              <a:rPr kumimoji="1" lang="ja-JP" altLang="en-US" dirty="0"/>
              <a:t>また右に</a:t>
            </a:r>
            <a:r>
              <a:rPr kumimoji="1" lang="en-US" altLang="ja-JP" dirty="0"/>
              <a:t>1</a:t>
            </a:r>
            <a:r>
              <a:rPr kumimoji="1" lang="ja-JP" altLang="en-US" dirty="0"/>
              <a:t>ピクセルずらして、内積を計算していきます。</a:t>
            </a:r>
          </a:p>
        </p:txBody>
      </p:sp>
      <p:sp>
        <p:nvSpPr>
          <p:cNvPr id="13" name="テキスト ボックス 12">
            <a:extLst>
              <a:ext uri="{FF2B5EF4-FFF2-40B4-BE49-F238E27FC236}">
                <a16:creationId xmlns:a16="http://schemas.microsoft.com/office/drawing/2014/main" id="{1E993553-E4DE-24DC-92FA-E07CE424322E}"/>
              </a:ext>
            </a:extLst>
          </p:cNvPr>
          <p:cNvSpPr txBox="1"/>
          <p:nvPr/>
        </p:nvSpPr>
        <p:spPr>
          <a:xfrm>
            <a:off x="6307283" y="3574605"/>
            <a:ext cx="5371372" cy="646331"/>
          </a:xfrm>
          <a:prstGeom prst="rect">
            <a:avLst/>
          </a:prstGeom>
          <a:noFill/>
        </p:spPr>
        <p:txBody>
          <a:bodyPr wrap="square" rtlCol="0">
            <a:spAutoFit/>
          </a:bodyPr>
          <a:lstStyle/>
          <a:p>
            <a:r>
              <a:rPr kumimoji="1" lang="ja-JP" altLang="en-US" dirty="0"/>
              <a:t>これを繰り返していき、一番右下のセルまで内積を計算すれば畳み込み演算は完了です。</a:t>
            </a:r>
          </a:p>
        </p:txBody>
      </p:sp>
      <p:sp>
        <p:nvSpPr>
          <p:cNvPr id="14" name="テキスト ボックス 13">
            <a:extLst>
              <a:ext uri="{FF2B5EF4-FFF2-40B4-BE49-F238E27FC236}">
                <a16:creationId xmlns:a16="http://schemas.microsoft.com/office/drawing/2014/main" id="{84F3308D-9800-5C43-6C78-D8B343897568}"/>
              </a:ext>
            </a:extLst>
          </p:cNvPr>
          <p:cNvSpPr txBox="1"/>
          <p:nvPr/>
        </p:nvSpPr>
        <p:spPr>
          <a:xfrm>
            <a:off x="8230882" y="102180"/>
            <a:ext cx="3858236" cy="307777"/>
          </a:xfrm>
          <a:prstGeom prst="rect">
            <a:avLst/>
          </a:prstGeom>
          <a:noFill/>
        </p:spPr>
        <p:txBody>
          <a:bodyPr wrap="none" rtlCol="0">
            <a:spAutoFit/>
          </a:bodyPr>
          <a:lstStyle/>
          <a:p>
            <a:r>
              <a:rPr kumimoji="1" lang="en-US" altLang="ja-JP" sz="1400" dirty="0"/>
              <a:t>https://nisshingeppo.com/ai/convolution/</a:t>
            </a:r>
            <a:endParaRPr kumimoji="1" lang="ja-JP" altLang="en-US" sz="1400" dirty="0"/>
          </a:p>
        </p:txBody>
      </p:sp>
    </p:spTree>
    <p:extLst>
      <p:ext uri="{BB962C8B-B14F-4D97-AF65-F5344CB8AC3E}">
        <p14:creationId xmlns:p14="http://schemas.microsoft.com/office/powerpoint/2010/main" val="26231838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59638E-AEAD-5AA2-893C-90CFD4FF7452}"/>
              </a:ext>
            </a:extLst>
          </p:cNvPr>
          <p:cNvSpPr>
            <a:spLocks noGrp="1"/>
          </p:cNvSpPr>
          <p:nvPr>
            <p:ph type="title"/>
          </p:nvPr>
        </p:nvSpPr>
        <p:spPr/>
        <p:txBody>
          <a:bodyPr>
            <a:normAutofit fontScale="90000"/>
          </a:bodyPr>
          <a:lstStyle/>
          <a:p>
            <a:r>
              <a:rPr lang="ja-JP" altLang="en-US" dirty="0"/>
              <a:t>畳み込み層</a:t>
            </a:r>
            <a:endParaRPr kumimoji="1" lang="ja-JP" altLang="en-US" dirty="0"/>
          </a:p>
        </p:txBody>
      </p:sp>
      <p:sp>
        <p:nvSpPr>
          <p:cNvPr id="3" name="スライド番号プレースホルダー 2">
            <a:extLst>
              <a:ext uri="{FF2B5EF4-FFF2-40B4-BE49-F238E27FC236}">
                <a16:creationId xmlns:a16="http://schemas.microsoft.com/office/drawing/2014/main" id="{6F06FC00-2EE8-668B-6DB9-4CAB18682248}"/>
              </a:ext>
            </a:extLst>
          </p:cNvPr>
          <p:cNvSpPr>
            <a:spLocks noGrp="1"/>
          </p:cNvSpPr>
          <p:nvPr>
            <p:ph type="sldNum" sz="quarter" idx="12"/>
          </p:nvPr>
        </p:nvSpPr>
        <p:spPr/>
        <p:txBody>
          <a:bodyPr/>
          <a:lstStyle/>
          <a:p>
            <a:fld id="{895CAF78-E814-F147-85DE-99D10320521C}" type="slidenum">
              <a:rPr kumimoji="1" lang="ja-JP" altLang="en-US" smtClean="0"/>
              <a:t>23</a:t>
            </a:fld>
            <a:endParaRPr kumimoji="1" lang="ja-JP" altLang="en-US"/>
          </a:p>
        </p:txBody>
      </p:sp>
      <p:sp>
        <p:nvSpPr>
          <p:cNvPr id="4" name="テキスト ボックス 3">
            <a:extLst>
              <a:ext uri="{FF2B5EF4-FFF2-40B4-BE49-F238E27FC236}">
                <a16:creationId xmlns:a16="http://schemas.microsoft.com/office/drawing/2014/main" id="{3A203181-105F-4AE4-38ED-B36BFC65888A}"/>
              </a:ext>
            </a:extLst>
          </p:cNvPr>
          <p:cNvSpPr txBox="1"/>
          <p:nvPr/>
        </p:nvSpPr>
        <p:spPr>
          <a:xfrm>
            <a:off x="808680" y="1319340"/>
            <a:ext cx="4181767" cy="646331"/>
          </a:xfrm>
          <a:prstGeom prst="rect">
            <a:avLst/>
          </a:prstGeom>
          <a:noFill/>
        </p:spPr>
        <p:txBody>
          <a:bodyPr wrap="square" rtlCol="0">
            <a:spAutoFit/>
          </a:bodyPr>
          <a:lstStyle/>
          <a:p>
            <a:r>
              <a:rPr kumimoji="1" lang="ja-JP" altLang="en-US" dirty="0"/>
              <a:t>この例では、右上から右下への斜め線をフィルターとしていました。</a:t>
            </a:r>
          </a:p>
        </p:txBody>
      </p:sp>
      <p:pic>
        <p:nvPicPr>
          <p:cNvPr id="5" name="図 4">
            <a:extLst>
              <a:ext uri="{FF2B5EF4-FFF2-40B4-BE49-F238E27FC236}">
                <a16:creationId xmlns:a16="http://schemas.microsoft.com/office/drawing/2014/main" id="{8523AFC0-B1BD-AFE0-59B1-5A778D1469B0}"/>
              </a:ext>
            </a:extLst>
          </p:cNvPr>
          <p:cNvPicPr>
            <a:picLocks noChangeAspect="1"/>
          </p:cNvPicPr>
          <p:nvPr/>
        </p:nvPicPr>
        <p:blipFill>
          <a:blip r:embed="rId2"/>
          <a:stretch>
            <a:fillRect/>
          </a:stretch>
        </p:blipFill>
        <p:spPr>
          <a:xfrm>
            <a:off x="1205346" y="2281260"/>
            <a:ext cx="2590800" cy="2714625"/>
          </a:xfrm>
          <a:prstGeom prst="rect">
            <a:avLst/>
          </a:prstGeom>
        </p:spPr>
      </p:pic>
      <p:sp>
        <p:nvSpPr>
          <p:cNvPr id="6" name="テキスト ボックス 5">
            <a:extLst>
              <a:ext uri="{FF2B5EF4-FFF2-40B4-BE49-F238E27FC236}">
                <a16:creationId xmlns:a16="http://schemas.microsoft.com/office/drawing/2014/main" id="{F14BC667-7879-03C2-032F-A9CDE9571E1D}"/>
              </a:ext>
            </a:extLst>
          </p:cNvPr>
          <p:cNvSpPr txBox="1"/>
          <p:nvPr/>
        </p:nvSpPr>
        <p:spPr>
          <a:xfrm>
            <a:off x="5644422" y="1190654"/>
            <a:ext cx="6230081" cy="1200329"/>
          </a:xfrm>
          <a:prstGeom prst="rect">
            <a:avLst/>
          </a:prstGeom>
          <a:noFill/>
        </p:spPr>
        <p:txBody>
          <a:bodyPr wrap="square" rtlCol="0">
            <a:spAutoFit/>
          </a:bodyPr>
          <a:lstStyle/>
          <a:p>
            <a:r>
              <a:rPr kumimoji="1" lang="ja-JP" altLang="en-US" dirty="0"/>
              <a:t>畳み込みの結果の数字が大きくなっている部分がフィルタの形と似ているということになります。</a:t>
            </a:r>
          </a:p>
          <a:p>
            <a:r>
              <a:rPr kumimoji="1" lang="ja-JP" altLang="en-US" dirty="0"/>
              <a:t>丸印の画像の場合、左上と右下に斜め線があることをちゃんと検出できていることが分かります。</a:t>
            </a:r>
          </a:p>
        </p:txBody>
      </p:sp>
      <p:pic>
        <p:nvPicPr>
          <p:cNvPr id="7" name="図 6">
            <a:extLst>
              <a:ext uri="{FF2B5EF4-FFF2-40B4-BE49-F238E27FC236}">
                <a16:creationId xmlns:a16="http://schemas.microsoft.com/office/drawing/2014/main" id="{B9CE8DFF-8F26-3314-B1F9-2B0BB1FD22C4}"/>
              </a:ext>
            </a:extLst>
          </p:cNvPr>
          <p:cNvPicPr>
            <a:picLocks noChangeAspect="1"/>
          </p:cNvPicPr>
          <p:nvPr/>
        </p:nvPicPr>
        <p:blipFill>
          <a:blip r:embed="rId3"/>
          <a:stretch>
            <a:fillRect/>
          </a:stretch>
        </p:blipFill>
        <p:spPr>
          <a:xfrm>
            <a:off x="5622560" y="2281260"/>
            <a:ext cx="6230080" cy="3729092"/>
          </a:xfrm>
          <a:prstGeom prst="rect">
            <a:avLst/>
          </a:prstGeom>
        </p:spPr>
      </p:pic>
      <p:sp>
        <p:nvSpPr>
          <p:cNvPr id="8" name="テキスト ボックス 7">
            <a:extLst>
              <a:ext uri="{FF2B5EF4-FFF2-40B4-BE49-F238E27FC236}">
                <a16:creationId xmlns:a16="http://schemas.microsoft.com/office/drawing/2014/main" id="{C216E951-C437-F4C3-3F08-4BB99200B73E}"/>
              </a:ext>
            </a:extLst>
          </p:cNvPr>
          <p:cNvSpPr txBox="1"/>
          <p:nvPr/>
        </p:nvSpPr>
        <p:spPr>
          <a:xfrm>
            <a:off x="5153891" y="6172200"/>
            <a:ext cx="6230081" cy="646331"/>
          </a:xfrm>
          <a:prstGeom prst="rect">
            <a:avLst/>
          </a:prstGeom>
          <a:noFill/>
        </p:spPr>
        <p:txBody>
          <a:bodyPr wrap="square" rtlCol="0">
            <a:spAutoFit/>
          </a:bodyPr>
          <a:lstStyle/>
          <a:p>
            <a:r>
              <a:rPr kumimoji="1" lang="ja-JP" altLang="en-US" dirty="0"/>
              <a:t>実際に画像解析をするときには、様々なフィルタで畳み込みをすることで検出したい特徴を持っているか判別しています。</a:t>
            </a:r>
          </a:p>
        </p:txBody>
      </p:sp>
      <p:sp>
        <p:nvSpPr>
          <p:cNvPr id="9" name="テキスト ボックス 8">
            <a:extLst>
              <a:ext uri="{FF2B5EF4-FFF2-40B4-BE49-F238E27FC236}">
                <a16:creationId xmlns:a16="http://schemas.microsoft.com/office/drawing/2014/main" id="{E24E708D-A380-56B2-B3B8-BE6CE7F7AC50}"/>
              </a:ext>
            </a:extLst>
          </p:cNvPr>
          <p:cNvSpPr txBox="1"/>
          <p:nvPr/>
        </p:nvSpPr>
        <p:spPr>
          <a:xfrm>
            <a:off x="8230882" y="102180"/>
            <a:ext cx="3858236" cy="307777"/>
          </a:xfrm>
          <a:prstGeom prst="rect">
            <a:avLst/>
          </a:prstGeom>
          <a:noFill/>
        </p:spPr>
        <p:txBody>
          <a:bodyPr wrap="none" rtlCol="0">
            <a:spAutoFit/>
          </a:bodyPr>
          <a:lstStyle/>
          <a:p>
            <a:r>
              <a:rPr kumimoji="1" lang="en-US" altLang="ja-JP" sz="1400" dirty="0"/>
              <a:t>https://nisshingeppo.com/ai/convolution/</a:t>
            </a:r>
            <a:endParaRPr kumimoji="1" lang="ja-JP" altLang="en-US" sz="1400" dirty="0"/>
          </a:p>
        </p:txBody>
      </p:sp>
    </p:spTree>
    <p:extLst>
      <p:ext uri="{BB962C8B-B14F-4D97-AF65-F5344CB8AC3E}">
        <p14:creationId xmlns:p14="http://schemas.microsoft.com/office/powerpoint/2010/main" val="26623979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FAC764-E78D-3B0D-2898-291E755C4006}"/>
              </a:ext>
            </a:extLst>
          </p:cNvPr>
          <p:cNvSpPr>
            <a:spLocks noGrp="1"/>
          </p:cNvSpPr>
          <p:nvPr>
            <p:ph type="title"/>
          </p:nvPr>
        </p:nvSpPr>
        <p:spPr/>
        <p:txBody>
          <a:bodyPr>
            <a:normAutofit fontScale="90000"/>
          </a:bodyPr>
          <a:lstStyle/>
          <a:p>
            <a:r>
              <a:rPr kumimoji="1" lang="ja-JP" altLang="en-US" dirty="0"/>
              <a:t>プーリング層</a:t>
            </a:r>
          </a:p>
        </p:txBody>
      </p:sp>
      <p:sp>
        <p:nvSpPr>
          <p:cNvPr id="3" name="スライド番号プレースホルダー 2">
            <a:extLst>
              <a:ext uri="{FF2B5EF4-FFF2-40B4-BE49-F238E27FC236}">
                <a16:creationId xmlns:a16="http://schemas.microsoft.com/office/drawing/2014/main" id="{5C9C9A02-611B-FFE6-A35D-80023BD9E9CA}"/>
              </a:ext>
            </a:extLst>
          </p:cNvPr>
          <p:cNvSpPr>
            <a:spLocks noGrp="1"/>
          </p:cNvSpPr>
          <p:nvPr>
            <p:ph type="sldNum" sz="quarter" idx="12"/>
          </p:nvPr>
        </p:nvSpPr>
        <p:spPr/>
        <p:txBody>
          <a:bodyPr/>
          <a:lstStyle/>
          <a:p>
            <a:fld id="{895CAF78-E814-F147-85DE-99D10320521C}" type="slidenum">
              <a:rPr kumimoji="1" lang="ja-JP" altLang="en-US" smtClean="0"/>
              <a:t>24</a:t>
            </a:fld>
            <a:endParaRPr kumimoji="1" lang="ja-JP" altLang="en-US"/>
          </a:p>
        </p:txBody>
      </p:sp>
      <p:pic>
        <p:nvPicPr>
          <p:cNvPr id="4" name="図 3">
            <a:extLst>
              <a:ext uri="{FF2B5EF4-FFF2-40B4-BE49-F238E27FC236}">
                <a16:creationId xmlns:a16="http://schemas.microsoft.com/office/drawing/2014/main" id="{97001524-D57C-DF97-79AE-2E663BBB1FC2}"/>
              </a:ext>
            </a:extLst>
          </p:cNvPr>
          <p:cNvPicPr>
            <a:picLocks noChangeAspect="1"/>
          </p:cNvPicPr>
          <p:nvPr/>
        </p:nvPicPr>
        <p:blipFill>
          <a:blip r:embed="rId2"/>
          <a:stretch>
            <a:fillRect/>
          </a:stretch>
        </p:blipFill>
        <p:spPr>
          <a:xfrm>
            <a:off x="0" y="1121411"/>
            <a:ext cx="12192000" cy="5234940"/>
          </a:xfrm>
          <a:prstGeom prst="rect">
            <a:avLst/>
          </a:prstGeom>
        </p:spPr>
      </p:pic>
    </p:spTree>
    <p:extLst>
      <p:ext uri="{BB962C8B-B14F-4D97-AF65-F5344CB8AC3E}">
        <p14:creationId xmlns:p14="http://schemas.microsoft.com/office/powerpoint/2010/main" val="30233907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F88558-6325-7559-A458-11A08DEE8F3A}"/>
              </a:ext>
            </a:extLst>
          </p:cNvPr>
          <p:cNvSpPr>
            <a:spLocks noGrp="1"/>
          </p:cNvSpPr>
          <p:nvPr>
            <p:ph type="title"/>
          </p:nvPr>
        </p:nvSpPr>
        <p:spPr/>
        <p:txBody>
          <a:bodyPr/>
          <a:lstStyle/>
          <a:p>
            <a:r>
              <a:rPr lang="en-US" altLang="ja-JP" dirty="0"/>
              <a:t>3. </a:t>
            </a:r>
            <a:r>
              <a:rPr lang="ja-JP" altLang="en-US" dirty="0"/>
              <a:t>応用</a:t>
            </a:r>
            <a:endParaRPr kumimoji="1" lang="ja-JP" altLang="en-US" dirty="0"/>
          </a:p>
        </p:txBody>
      </p:sp>
      <p:sp>
        <p:nvSpPr>
          <p:cNvPr id="3" name="テキスト プレースホルダー 2">
            <a:extLst>
              <a:ext uri="{FF2B5EF4-FFF2-40B4-BE49-F238E27FC236}">
                <a16:creationId xmlns:a16="http://schemas.microsoft.com/office/drawing/2014/main" id="{75947FD1-B07B-38F0-93E7-1EFBFC8A30D9}"/>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3A826D0-143D-CBD3-F0D8-7977FBDE0F3F}"/>
              </a:ext>
            </a:extLst>
          </p:cNvPr>
          <p:cNvSpPr>
            <a:spLocks noGrp="1"/>
          </p:cNvSpPr>
          <p:nvPr>
            <p:ph type="sldNum" sz="quarter" idx="12"/>
          </p:nvPr>
        </p:nvSpPr>
        <p:spPr/>
        <p:txBody>
          <a:bodyPr/>
          <a:lstStyle/>
          <a:p>
            <a:fld id="{895CAF78-E814-F147-85DE-99D10320521C}" type="slidenum">
              <a:rPr kumimoji="1" lang="ja-JP" altLang="en-US" smtClean="0"/>
              <a:t>25</a:t>
            </a:fld>
            <a:endParaRPr kumimoji="1" lang="ja-JP" altLang="en-US"/>
          </a:p>
        </p:txBody>
      </p:sp>
    </p:spTree>
    <p:extLst>
      <p:ext uri="{BB962C8B-B14F-4D97-AF65-F5344CB8AC3E}">
        <p14:creationId xmlns:p14="http://schemas.microsoft.com/office/powerpoint/2010/main" val="25364229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7CEA8F-289F-DE5F-C33D-1A71E8910E8B}"/>
              </a:ext>
            </a:extLst>
          </p:cNvPr>
          <p:cNvSpPr>
            <a:spLocks noGrp="1"/>
          </p:cNvSpPr>
          <p:nvPr>
            <p:ph type="title"/>
          </p:nvPr>
        </p:nvSpPr>
        <p:spPr/>
        <p:txBody>
          <a:bodyPr>
            <a:normAutofit fontScale="90000"/>
          </a:bodyPr>
          <a:lstStyle/>
          <a:p>
            <a:r>
              <a:rPr kumimoji="1" lang="en-US" altLang="ja-JP" dirty="0"/>
              <a:t>Diabetes</a:t>
            </a:r>
            <a:r>
              <a:rPr kumimoji="1" lang="ja-JP" altLang="en-US" dirty="0"/>
              <a:t>データ</a:t>
            </a:r>
          </a:p>
        </p:txBody>
      </p:sp>
      <p:sp>
        <p:nvSpPr>
          <p:cNvPr id="3" name="コンテンツ プレースホルダー 2">
            <a:extLst>
              <a:ext uri="{FF2B5EF4-FFF2-40B4-BE49-F238E27FC236}">
                <a16:creationId xmlns:a16="http://schemas.microsoft.com/office/drawing/2014/main" id="{532A66DD-CE99-5AD0-146B-CAE2F9B418ED}"/>
              </a:ext>
            </a:extLst>
          </p:cNvPr>
          <p:cNvSpPr>
            <a:spLocks noGrp="1"/>
          </p:cNvSpPr>
          <p:nvPr>
            <p:ph idx="1"/>
          </p:nvPr>
        </p:nvSpPr>
        <p:spPr/>
        <p:txBody>
          <a:bodyPr/>
          <a:lstStyle/>
          <a:p>
            <a:r>
              <a:rPr lang="en-US" altLang="ja-JP" dirty="0"/>
              <a:t>Diabetes</a:t>
            </a:r>
            <a:r>
              <a:rPr lang="ja-JP" altLang="en-US" dirty="0"/>
              <a:t>データとは</a:t>
            </a:r>
            <a:endParaRPr lang="en-US" altLang="ja-JP" dirty="0"/>
          </a:p>
          <a:p>
            <a:pPr lvl="1"/>
            <a:r>
              <a:rPr lang="ja-JP" altLang="en-US" dirty="0"/>
              <a:t>糖尿病患者</a:t>
            </a:r>
            <a:r>
              <a:rPr lang="en-US" altLang="ja-JP" dirty="0"/>
              <a:t>442</a:t>
            </a:r>
            <a:r>
              <a:rPr lang="ja-JP" altLang="en-US" dirty="0"/>
              <a:t>人の検査数値と</a:t>
            </a:r>
            <a:r>
              <a:rPr lang="en-US" altLang="ja-JP" dirty="0"/>
              <a:t>1</a:t>
            </a:r>
            <a:r>
              <a:rPr lang="ja-JP" altLang="en-US" dirty="0"/>
              <a:t>年後の疾患進行状況についてのデータセット</a:t>
            </a:r>
            <a:endParaRPr lang="en-US" altLang="ja-JP" dirty="0"/>
          </a:p>
          <a:p>
            <a:pPr lvl="1"/>
            <a:r>
              <a:rPr kumimoji="1" lang="en-US" altLang="ja-JP" dirty="0"/>
              <a:t>https://www4.stat.ncsu.edu/~boos/var.select/diabetes.tab.txt</a:t>
            </a:r>
            <a:endParaRPr kumimoji="1" lang="ja-JP" altLang="en-US" dirty="0"/>
          </a:p>
        </p:txBody>
      </p:sp>
      <p:sp>
        <p:nvSpPr>
          <p:cNvPr id="4" name="スライド番号プレースホルダー 3">
            <a:extLst>
              <a:ext uri="{FF2B5EF4-FFF2-40B4-BE49-F238E27FC236}">
                <a16:creationId xmlns:a16="http://schemas.microsoft.com/office/drawing/2014/main" id="{BA3EA5E1-67B0-A5F9-346F-CFD9298C0403}"/>
              </a:ext>
            </a:extLst>
          </p:cNvPr>
          <p:cNvSpPr>
            <a:spLocks noGrp="1"/>
          </p:cNvSpPr>
          <p:nvPr>
            <p:ph type="sldNum" sz="quarter" idx="12"/>
          </p:nvPr>
        </p:nvSpPr>
        <p:spPr/>
        <p:txBody>
          <a:bodyPr/>
          <a:lstStyle/>
          <a:p>
            <a:fld id="{895CAF78-E814-F147-85DE-99D10320521C}" type="slidenum">
              <a:rPr kumimoji="1" lang="ja-JP" altLang="en-US" smtClean="0"/>
              <a:t>26</a:t>
            </a:fld>
            <a:endParaRPr kumimoji="1" lang="ja-JP" altLang="en-US"/>
          </a:p>
        </p:txBody>
      </p:sp>
    </p:spTree>
    <p:extLst>
      <p:ext uri="{BB962C8B-B14F-4D97-AF65-F5344CB8AC3E}">
        <p14:creationId xmlns:p14="http://schemas.microsoft.com/office/powerpoint/2010/main" val="34205326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7E4D5-0637-49AD-B0E3-0A6372884E53}"/>
            </a:ext>
          </a:extLst>
        </p:cNvPr>
        <p:cNvGrpSpPr/>
        <p:nvPr/>
      </p:nvGrpSpPr>
      <p:grpSpPr>
        <a:xfrm>
          <a:off x="0" y="0"/>
          <a:ext cx="0" cy="0"/>
          <a:chOff x="0" y="0"/>
          <a:chExt cx="0" cy="0"/>
        </a:xfrm>
      </p:grpSpPr>
      <p:sp>
        <p:nvSpPr>
          <p:cNvPr id="5" name="タイトル 4">
            <a:extLst>
              <a:ext uri="{FF2B5EF4-FFF2-40B4-BE49-F238E27FC236}">
                <a16:creationId xmlns:a16="http://schemas.microsoft.com/office/drawing/2014/main" id="{A0BBF74A-5187-F8D8-FD9A-E3FAC5595DCE}"/>
              </a:ext>
            </a:extLst>
          </p:cNvPr>
          <p:cNvSpPr>
            <a:spLocks noGrp="1"/>
          </p:cNvSpPr>
          <p:nvPr>
            <p:ph type="title"/>
          </p:nvPr>
        </p:nvSpPr>
        <p:spPr/>
        <p:txBody>
          <a:bodyPr>
            <a:normAutofit fontScale="90000"/>
          </a:bodyPr>
          <a:lstStyle/>
          <a:p>
            <a:r>
              <a:rPr lang="ja-JP" altLang="en-US" dirty="0"/>
              <a:t>データを見てみる</a:t>
            </a:r>
          </a:p>
        </p:txBody>
      </p:sp>
      <p:sp>
        <p:nvSpPr>
          <p:cNvPr id="4" name="スライド番号プレースホルダー 3">
            <a:extLst>
              <a:ext uri="{FF2B5EF4-FFF2-40B4-BE49-F238E27FC236}">
                <a16:creationId xmlns:a16="http://schemas.microsoft.com/office/drawing/2014/main" id="{E3F1BE05-AA28-CCA4-533E-42085D1BB20F}"/>
              </a:ext>
            </a:extLst>
          </p:cNvPr>
          <p:cNvSpPr>
            <a:spLocks noGrp="1"/>
          </p:cNvSpPr>
          <p:nvPr>
            <p:ph type="sldNum" sz="quarter" idx="12"/>
          </p:nvPr>
        </p:nvSpPr>
        <p:spPr/>
        <p:txBody>
          <a:bodyPr/>
          <a:lstStyle/>
          <a:p>
            <a:fld id="{895CAF78-E814-F147-85DE-99D10320521C}" type="slidenum">
              <a:rPr kumimoji="1" lang="ja-JP" altLang="en-US" smtClean="0"/>
              <a:t>27</a:t>
            </a:fld>
            <a:endParaRPr kumimoji="1" lang="ja-JP" altLang="en-US"/>
          </a:p>
        </p:txBody>
      </p:sp>
      <p:pic>
        <p:nvPicPr>
          <p:cNvPr id="8" name="図 7">
            <a:extLst>
              <a:ext uri="{FF2B5EF4-FFF2-40B4-BE49-F238E27FC236}">
                <a16:creationId xmlns:a16="http://schemas.microsoft.com/office/drawing/2014/main" id="{FC192133-5067-539C-8ABA-697618523181}"/>
              </a:ext>
            </a:extLst>
          </p:cNvPr>
          <p:cNvPicPr>
            <a:picLocks noChangeAspect="1"/>
          </p:cNvPicPr>
          <p:nvPr/>
        </p:nvPicPr>
        <p:blipFill>
          <a:blip r:embed="rId2"/>
          <a:stretch>
            <a:fillRect/>
          </a:stretch>
        </p:blipFill>
        <p:spPr>
          <a:xfrm>
            <a:off x="0" y="1428452"/>
            <a:ext cx="12192000" cy="5173516"/>
          </a:xfrm>
          <a:prstGeom prst="rect">
            <a:avLst/>
          </a:prstGeom>
        </p:spPr>
      </p:pic>
      <p:sp>
        <p:nvSpPr>
          <p:cNvPr id="6" name="テキスト ボックス 5">
            <a:extLst>
              <a:ext uri="{FF2B5EF4-FFF2-40B4-BE49-F238E27FC236}">
                <a16:creationId xmlns:a16="http://schemas.microsoft.com/office/drawing/2014/main" id="{E83D5697-008A-CBEB-5A95-5E869B108E85}"/>
              </a:ext>
            </a:extLst>
          </p:cNvPr>
          <p:cNvSpPr txBox="1"/>
          <p:nvPr/>
        </p:nvSpPr>
        <p:spPr>
          <a:xfrm>
            <a:off x="1411801" y="942872"/>
            <a:ext cx="646331" cy="369332"/>
          </a:xfrm>
          <a:prstGeom prst="rect">
            <a:avLst/>
          </a:prstGeom>
          <a:noFill/>
        </p:spPr>
        <p:txBody>
          <a:bodyPr wrap="none" rtlCol="0">
            <a:spAutoFit/>
          </a:bodyPr>
          <a:lstStyle/>
          <a:p>
            <a:r>
              <a:rPr kumimoji="1" lang="ja-JP" altLang="en-US" b="1" dirty="0">
                <a:solidFill>
                  <a:srgbClr val="FF0000"/>
                </a:solidFill>
              </a:rPr>
              <a:t>年齢</a:t>
            </a:r>
          </a:p>
        </p:txBody>
      </p:sp>
      <p:sp>
        <p:nvSpPr>
          <p:cNvPr id="7" name="テキスト ボックス 6">
            <a:extLst>
              <a:ext uri="{FF2B5EF4-FFF2-40B4-BE49-F238E27FC236}">
                <a16:creationId xmlns:a16="http://schemas.microsoft.com/office/drawing/2014/main" id="{520B0BB5-9BD0-F318-F8CA-3A464C7519A6}"/>
              </a:ext>
            </a:extLst>
          </p:cNvPr>
          <p:cNvSpPr txBox="1"/>
          <p:nvPr/>
        </p:nvSpPr>
        <p:spPr>
          <a:xfrm>
            <a:off x="2467844" y="942872"/>
            <a:ext cx="646331" cy="369332"/>
          </a:xfrm>
          <a:prstGeom prst="rect">
            <a:avLst/>
          </a:prstGeom>
          <a:noFill/>
        </p:spPr>
        <p:txBody>
          <a:bodyPr wrap="none" rtlCol="0">
            <a:spAutoFit/>
          </a:bodyPr>
          <a:lstStyle/>
          <a:p>
            <a:r>
              <a:rPr kumimoji="1" lang="ja-JP" altLang="en-US" b="1" dirty="0">
                <a:solidFill>
                  <a:srgbClr val="FF0000"/>
                </a:solidFill>
              </a:rPr>
              <a:t>性別</a:t>
            </a:r>
          </a:p>
        </p:txBody>
      </p:sp>
      <p:sp>
        <p:nvSpPr>
          <p:cNvPr id="9" name="テキスト ボックス 8">
            <a:extLst>
              <a:ext uri="{FF2B5EF4-FFF2-40B4-BE49-F238E27FC236}">
                <a16:creationId xmlns:a16="http://schemas.microsoft.com/office/drawing/2014/main" id="{AA782BDE-EC91-2D02-09D7-EF18E3173FD8}"/>
              </a:ext>
            </a:extLst>
          </p:cNvPr>
          <p:cNvSpPr txBox="1"/>
          <p:nvPr/>
        </p:nvSpPr>
        <p:spPr>
          <a:xfrm>
            <a:off x="3520938" y="942872"/>
            <a:ext cx="877163" cy="369332"/>
          </a:xfrm>
          <a:prstGeom prst="rect">
            <a:avLst/>
          </a:prstGeom>
          <a:noFill/>
        </p:spPr>
        <p:txBody>
          <a:bodyPr wrap="none" rtlCol="0">
            <a:spAutoFit/>
          </a:bodyPr>
          <a:lstStyle/>
          <a:p>
            <a:r>
              <a:rPr kumimoji="1" lang="ja-JP" altLang="en-US" b="1" dirty="0">
                <a:solidFill>
                  <a:srgbClr val="FF0000"/>
                </a:solidFill>
              </a:rPr>
              <a:t>肥満度</a:t>
            </a:r>
          </a:p>
        </p:txBody>
      </p:sp>
      <p:sp>
        <p:nvSpPr>
          <p:cNvPr id="10" name="テキスト ボックス 9">
            <a:extLst>
              <a:ext uri="{FF2B5EF4-FFF2-40B4-BE49-F238E27FC236}">
                <a16:creationId xmlns:a16="http://schemas.microsoft.com/office/drawing/2014/main" id="{7F260E85-C340-258D-20AB-828EBA39D8F1}"/>
              </a:ext>
            </a:extLst>
          </p:cNvPr>
          <p:cNvSpPr txBox="1"/>
          <p:nvPr/>
        </p:nvSpPr>
        <p:spPr>
          <a:xfrm>
            <a:off x="4440862" y="944928"/>
            <a:ext cx="1107996" cy="369332"/>
          </a:xfrm>
          <a:prstGeom prst="rect">
            <a:avLst/>
          </a:prstGeom>
          <a:noFill/>
        </p:spPr>
        <p:txBody>
          <a:bodyPr wrap="none" rtlCol="0">
            <a:spAutoFit/>
          </a:bodyPr>
          <a:lstStyle/>
          <a:p>
            <a:r>
              <a:rPr kumimoji="1" lang="ja-JP" altLang="en-US" b="1" dirty="0">
                <a:solidFill>
                  <a:srgbClr val="FF0000"/>
                </a:solidFill>
              </a:rPr>
              <a:t>平均血圧</a:t>
            </a:r>
          </a:p>
        </p:txBody>
      </p:sp>
      <p:sp>
        <p:nvSpPr>
          <p:cNvPr id="11" name="テキスト ボックス 10">
            <a:extLst>
              <a:ext uri="{FF2B5EF4-FFF2-40B4-BE49-F238E27FC236}">
                <a16:creationId xmlns:a16="http://schemas.microsoft.com/office/drawing/2014/main" id="{C0710B10-54BB-3232-74BA-75EED92E20C1}"/>
              </a:ext>
            </a:extLst>
          </p:cNvPr>
          <p:cNvSpPr txBox="1"/>
          <p:nvPr/>
        </p:nvSpPr>
        <p:spPr>
          <a:xfrm>
            <a:off x="7167940" y="783510"/>
            <a:ext cx="1569660" cy="369332"/>
          </a:xfrm>
          <a:prstGeom prst="rect">
            <a:avLst/>
          </a:prstGeom>
          <a:noFill/>
        </p:spPr>
        <p:txBody>
          <a:bodyPr wrap="none" rtlCol="0">
            <a:spAutoFit/>
          </a:bodyPr>
          <a:lstStyle/>
          <a:p>
            <a:r>
              <a:rPr kumimoji="1" lang="zh-TW" altLang="en-US" b="1" dirty="0">
                <a:solidFill>
                  <a:srgbClr val="FF0000"/>
                </a:solidFill>
              </a:rPr>
              <a:t>血液検査項目</a:t>
            </a:r>
            <a:endParaRPr kumimoji="1" lang="ja-JP" altLang="en-US" b="1" dirty="0">
              <a:solidFill>
                <a:srgbClr val="FF0000"/>
              </a:solidFill>
            </a:endParaRPr>
          </a:p>
        </p:txBody>
      </p:sp>
      <p:sp>
        <p:nvSpPr>
          <p:cNvPr id="12" name="テキスト ボックス 11">
            <a:extLst>
              <a:ext uri="{FF2B5EF4-FFF2-40B4-BE49-F238E27FC236}">
                <a16:creationId xmlns:a16="http://schemas.microsoft.com/office/drawing/2014/main" id="{4995F5B4-29A2-0636-7A7E-A87C75F1464E}"/>
              </a:ext>
            </a:extLst>
          </p:cNvPr>
          <p:cNvSpPr txBox="1"/>
          <p:nvPr/>
        </p:nvSpPr>
        <p:spPr>
          <a:xfrm>
            <a:off x="10069043" y="555793"/>
            <a:ext cx="2255520" cy="646331"/>
          </a:xfrm>
          <a:prstGeom prst="rect">
            <a:avLst/>
          </a:prstGeom>
          <a:noFill/>
        </p:spPr>
        <p:txBody>
          <a:bodyPr wrap="square" rtlCol="0">
            <a:spAutoFit/>
          </a:bodyPr>
          <a:lstStyle/>
          <a:p>
            <a:r>
              <a:rPr kumimoji="1" lang="en-US" altLang="ja-JP" b="1" dirty="0">
                <a:solidFill>
                  <a:srgbClr val="FF0000"/>
                </a:solidFill>
              </a:rPr>
              <a:t>1</a:t>
            </a:r>
            <a:r>
              <a:rPr kumimoji="1" lang="ja-JP" altLang="en-US" b="1" dirty="0">
                <a:solidFill>
                  <a:srgbClr val="FF0000"/>
                </a:solidFill>
              </a:rPr>
              <a:t>年後に糖尿病がどれくらい進行しているか</a:t>
            </a:r>
          </a:p>
        </p:txBody>
      </p:sp>
      <p:sp>
        <p:nvSpPr>
          <p:cNvPr id="14" name="テキスト ボックス 13">
            <a:extLst>
              <a:ext uri="{FF2B5EF4-FFF2-40B4-BE49-F238E27FC236}">
                <a16:creationId xmlns:a16="http://schemas.microsoft.com/office/drawing/2014/main" id="{B12CDBAC-574B-8F75-0088-E62B3C6CE8C9}"/>
              </a:ext>
            </a:extLst>
          </p:cNvPr>
          <p:cNvSpPr txBox="1"/>
          <p:nvPr/>
        </p:nvSpPr>
        <p:spPr>
          <a:xfrm>
            <a:off x="5321959" y="4040321"/>
            <a:ext cx="6180987" cy="1754326"/>
          </a:xfrm>
          <a:prstGeom prst="rect">
            <a:avLst/>
          </a:prstGeom>
          <a:solidFill>
            <a:schemeClr val="bg1"/>
          </a:solidFill>
        </p:spPr>
        <p:txBody>
          <a:bodyPr wrap="none" rtlCol="0">
            <a:spAutoFit/>
          </a:bodyPr>
          <a:lstStyle/>
          <a:p>
            <a:r>
              <a:rPr lang="en-US" altLang="ja-JP" b="1" dirty="0">
                <a:solidFill>
                  <a:srgbClr val="FF0000"/>
                </a:solidFill>
                <a:latin typeface="+mn-ea"/>
              </a:rPr>
              <a:t>TC</a:t>
            </a:r>
            <a:r>
              <a:rPr lang="ja-JP" altLang="en-US" b="1" dirty="0">
                <a:solidFill>
                  <a:srgbClr val="FF0000"/>
                </a:solidFill>
                <a:latin typeface="+mn-ea"/>
              </a:rPr>
              <a:t>（</a:t>
            </a:r>
            <a:r>
              <a:rPr lang="ja-JP" altLang="en-US" b="1" i="0" dirty="0">
                <a:solidFill>
                  <a:srgbClr val="FF0000"/>
                </a:solidFill>
                <a:effectLst/>
                <a:latin typeface="+mn-ea"/>
              </a:rPr>
              <a:t>血液中の総コレステロール値）</a:t>
            </a:r>
            <a:endParaRPr lang="en-US" altLang="ja-JP" b="1" i="0" dirty="0">
              <a:solidFill>
                <a:srgbClr val="FF0000"/>
              </a:solidFill>
              <a:effectLst/>
              <a:latin typeface="+mn-ea"/>
            </a:endParaRPr>
          </a:p>
          <a:p>
            <a:r>
              <a:rPr lang="en-US" altLang="ja-JP" b="1" dirty="0">
                <a:solidFill>
                  <a:srgbClr val="FF0000"/>
                </a:solidFill>
                <a:latin typeface="+mn-ea"/>
              </a:rPr>
              <a:t>LDL</a:t>
            </a:r>
            <a:r>
              <a:rPr lang="ja-JP" altLang="en-US" b="1" dirty="0">
                <a:solidFill>
                  <a:srgbClr val="FF0000"/>
                </a:solidFill>
                <a:latin typeface="+mn-ea"/>
              </a:rPr>
              <a:t>（低比重リポタンパク質、悪玉コレステロール）</a:t>
            </a:r>
            <a:endParaRPr lang="en-US" altLang="ja-JP" b="1" i="0" dirty="0">
              <a:solidFill>
                <a:srgbClr val="FF0000"/>
              </a:solidFill>
              <a:effectLst/>
              <a:latin typeface="+mn-ea"/>
            </a:endParaRPr>
          </a:p>
          <a:p>
            <a:r>
              <a:rPr lang="en-US" altLang="ja-JP" b="1" dirty="0">
                <a:solidFill>
                  <a:srgbClr val="FF0000"/>
                </a:solidFill>
                <a:latin typeface="+mn-ea"/>
              </a:rPr>
              <a:t>HDL</a:t>
            </a:r>
            <a:r>
              <a:rPr lang="ja-JP" altLang="en-US" b="1" dirty="0">
                <a:solidFill>
                  <a:srgbClr val="FF0000"/>
                </a:solidFill>
                <a:latin typeface="+mn-ea"/>
              </a:rPr>
              <a:t>（</a:t>
            </a:r>
            <a:r>
              <a:rPr lang="ja-JP" altLang="en-US" b="1" i="0" dirty="0">
                <a:solidFill>
                  <a:srgbClr val="FF0000"/>
                </a:solidFill>
                <a:effectLst/>
                <a:latin typeface="+mn-ea"/>
              </a:rPr>
              <a:t>高比重リポタンパク質、善玉コレステロール）</a:t>
            </a:r>
            <a:endParaRPr lang="en-US" altLang="ja-JP" b="1" i="0" dirty="0">
              <a:solidFill>
                <a:srgbClr val="FF0000"/>
              </a:solidFill>
              <a:effectLst/>
              <a:latin typeface="+mn-ea"/>
            </a:endParaRPr>
          </a:p>
          <a:p>
            <a:r>
              <a:rPr kumimoji="1" lang="en-US" altLang="ja-JP" b="1" dirty="0">
                <a:solidFill>
                  <a:srgbClr val="FF0000"/>
                </a:solidFill>
                <a:latin typeface="+mn-ea"/>
              </a:rPr>
              <a:t>TCH</a:t>
            </a:r>
            <a:r>
              <a:rPr kumimoji="1" lang="ja-JP" altLang="en-US" b="1" dirty="0">
                <a:solidFill>
                  <a:srgbClr val="FF0000"/>
                </a:solidFill>
                <a:latin typeface="+mn-ea"/>
              </a:rPr>
              <a:t>（</a:t>
            </a:r>
            <a:r>
              <a:rPr kumimoji="1" lang="en-US" altLang="ja-JP" b="1" dirty="0">
                <a:solidFill>
                  <a:srgbClr val="FF0000"/>
                </a:solidFill>
                <a:latin typeface="+mn-ea"/>
              </a:rPr>
              <a:t>=TC÷HDL=</a:t>
            </a:r>
            <a:r>
              <a:rPr kumimoji="1" lang="ja-JP" altLang="en-US" b="1" dirty="0">
                <a:solidFill>
                  <a:srgbClr val="FF0000"/>
                </a:solidFill>
                <a:latin typeface="+mn-ea"/>
              </a:rPr>
              <a:t>総コレステロール値</a:t>
            </a:r>
            <a:r>
              <a:rPr kumimoji="1" lang="en-US" altLang="ja-JP" b="1" dirty="0">
                <a:solidFill>
                  <a:srgbClr val="FF0000"/>
                </a:solidFill>
                <a:latin typeface="+mn-ea"/>
              </a:rPr>
              <a:t>/</a:t>
            </a:r>
            <a:r>
              <a:rPr kumimoji="1" lang="ja-JP" altLang="en-US" b="1" dirty="0">
                <a:solidFill>
                  <a:srgbClr val="FF0000"/>
                </a:solidFill>
                <a:latin typeface="+mn-ea"/>
              </a:rPr>
              <a:t>善玉コレステロール）</a:t>
            </a:r>
            <a:endParaRPr kumimoji="1" lang="en-US" altLang="ja-JP" b="1" dirty="0">
              <a:solidFill>
                <a:srgbClr val="FF0000"/>
              </a:solidFill>
              <a:latin typeface="+mn-ea"/>
            </a:endParaRPr>
          </a:p>
          <a:p>
            <a:r>
              <a:rPr kumimoji="1" lang="en-US" altLang="ja-JP" b="1" dirty="0">
                <a:solidFill>
                  <a:srgbClr val="FF0000"/>
                </a:solidFill>
                <a:latin typeface="+mn-ea"/>
              </a:rPr>
              <a:t>LTG</a:t>
            </a:r>
            <a:r>
              <a:rPr kumimoji="1" lang="ja-JP" altLang="en-US" b="1" dirty="0">
                <a:solidFill>
                  <a:srgbClr val="FF0000"/>
                </a:solidFill>
                <a:latin typeface="+mn-ea"/>
              </a:rPr>
              <a:t>（血液中の中性脂肪値の対数）</a:t>
            </a:r>
            <a:endParaRPr kumimoji="1" lang="en-US" altLang="ja-JP" b="1" dirty="0">
              <a:solidFill>
                <a:srgbClr val="FF0000"/>
              </a:solidFill>
              <a:latin typeface="+mn-ea"/>
            </a:endParaRPr>
          </a:p>
          <a:p>
            <a:r>
              <a:rPr kumimoji="1" lang="en-US" altLang="ja-JP" b="1" dirty="0">
                <a:solidFill>
                  <a:srgbClr val="FF0000"/>
                </a:solidFill>
                <a:latin typeface="+mn-ea"/>
              </a:rPr>
              <a:t>GLU</a:t>
            </a:r>
            <a:r>
              <a:rPr kumimoji="1" lang="ja-JP" altLang="en-US" b="1" dirty="0">
                <a:solidFill>
                  <a:srgbClr val="FF0000"/>
                </a:solidFill>
                <a:latin typeface="+mn-ea"/>
              </a:rPr>
              <a:t>（血糖値）</a:t>
            </a:r>
          </a:p>
        </p:txBody>
      </p:sp>
      <p:sp>
        <p:nvSpPr>
          <p:cNvPr id="16" name="テキスト ボックス 15">
            <a:extLst>
              <a:ext uri="{FF2B5EF4-FFF2-40B4-BE49-F238E27FC236}">
                <a16:creationId xmlns:a16="http://schemas.microsoft.com/office/drawing/2014/main" id="{347643B8-1967-5673-A861-3E42F2B3A2AA}"/>
              </a:ext>
            </a:extLst>
          </p:cNvPr>
          <p:cNvSpPr txBox="1"/>
          <p:nvPr/>
        </p:nvSpPr>
        <p:spPr>
          <a:xfrm>
            <a:off x="5594979" y="1202124"/>
            <a:ext cx="488980" cy="369332"/>
          </a:xfrm>
          <a:prstGeom prst="rect">
            <a:avLst/>
          </a:prstGeom>
          <a:noFill/>
        </p:spPr>
        <p:txBody>
          <a:bodyPr wrap="none" rtlCol="0">
            <a:spAutoFit/>
          </a:bodyPr>
          <a:lstStyle/>
          <a:p>
            <a:r>
              <a:rPr kumimoji="1" lang="en-US" altLang="ja-JP" b="1" dirty="0">
                <a:solidFill>
                  <a:srgbClr val="FF0000"/>
                </a:solidFill>
              </a:rPr>
              <a:t>TC</a:t>
            </a:r>
            <a:endParaRPr kumimoji="1" lang="ja-JP" altLang="en-US" b="1" dirty="0">
              <a:solidFill>
                <a:srgbClr val="FF0000"/>
              </a:solidFill>
            </a:endParaRPr>
          </a:p>
        </p:txBody>
      </p:sp>
      <p:sp>
        <p:nvSpPr>
          <p:cNvPr id="17" name="テキスト ボックス 16">
            <a:extLst>
              <a:ext uri="{FF2B5EF4-FFF2-40B4-BE49-F238E27FC236}">
                <a16:creationId xmlns:a16="http://schemas.microsoft.com/office/drawing/2014/main" id="{6728BF67-EE4E-1040-03B2-0D0CC4B632C3}"/>
              </a:ext>
            </a:extLst>
          </p:cNvPr>
          <p:cNvSpPr txBox="1"/>
          <p:nvPr/>
        </p:nvSpPr>
        <p:spPr>
          <a:xfrm>
            <a:off x="6553669" y="1202124"/>
            <a:ext cx="646331" cy="369332"/>
          </a:xfrm>
          <a:prstGeom prst="rect">
            <a:avLst/>
          </a:prstGeom>
          <a:noFill/>
        </p:spPr>
        <p:txBody>
          <a:bodyPr wrap="none" rtlCol="0">
            <a:spAutoFit/>
          </a:bodyPr>
          <a:lstStyle/>
          <a:p>
            <a:r>
              <a:rPr kumimoji="1" lang="en-US" altLang="ja-JP" b="1" dirty="0">
                <a:solidFill>
                  <a:srgbClr val="FF0000"/>
                </a:solidFill>
              </a:rPr>
              <a:t>LDL</a:t>
            </a:r>
            <a:endParaRPr kumimoji="1" lang="ja-JP" altLang="en-US" b="1" dirty="0">
              <a:solidFill>
                <a:srgbClr val="FF0000"/>
              </a:solidFill>
            </a:endParaRPr>
          </a:p>
        </p:txBody>
      </p:sp>
      <p:sp>
        <p:nvSpPr>
          <p:cNvPr id="18" name="テキスト ボックス 17">
            <a:extLst>
              <a:ext uri="{FF2B5EF4-FFF2-40B4-BE49-F238E27FC236}">
                <a16:creationId xmlns:a16="http://schemas.microsoft.com/office/drawing/2014/main" id="{DAE4CFB7-DCCB-E758-830F-192482BE6DB6}"/>
              </a:ext>
            </a:extLst>
          </p:cNvPr>
          <p:cNvSpPr txBox="1"/>
          <p:nvPr/>
        </p:nvSpPr>
        <p:spPr>
          <a:xfrm>
            <a:off x="7459335" y="1202526"/>
            <a:ext cx="692818" cy="369332"/>
          </a:xfrm>
          <a:prstGeom prst="rect">
            <a:avLst/>
          </a:prstGeom>
          <a:noFill/>
        </p:spPr>
        <p:txBody>
          <a:bodyPr wrap="none" rtlCol="0">
            <a:spAutoFit/>
          </a:bodyPr>
          <a:lstStyle/>
          <a:p>
            <a:r>
              <a:rPr kumimoji="1" lang="en-US" altLang="ja-JP" b="1" dirty="0">
                <a:solidFill>
                  <a:srgbClr val="FF0000"/>
                </a:solidFill>
              </a:rPr>
              <a:t>HDL</a:t>
            </a:r>
            <a:endParaRPr kumimoji="1" lang="ja-JP" altLang="en-US" b="1" dirty="0">
              <a:solidFill>
                <a:srgbClr val="FF0000"/>
              </a:solidFill>
            </a:endParaRPr>
          </a:p>
        </p:txBody>
      </p:sp>
      <p:sp>
        <p:nvSpPr>
          <p:cNvPr id="19" name="テキスト ボックス 18">
            <a:extLst>
              <a:ext uri="{FF2B5EF4-FFF2-40B4-BE49-F238E27FC236}">
                <a16:creationId xmlns:a16="http://schemas.microsoft.com/office/drawing/2014/main" id="{ADE9034F-BE71-60FF-5CD1-C98D31D8BC87}"/>
              </a:ext>
            </a:extLst>
          </p:cNvPr>
          <p:cNvSpPr txBox="1"/>
          <p:nvPr/>
        </p:nvSpPr>
        <p:spPr>
          <a:xfrm>
            <a:off x="8203016" y="1202124"/>
            <a:ext cx="674928" cy="369332"/>
          </a:xfrm>
          <a:prstGeom prst="rect">
            <a:avLst/>
          </a:prstGeom>
          <a:noFill/>
        </p:spPr>
        <p:txBody>
          <a:bodyPr wrap="none" rtlCol="0">
            <a:spAutoFit/>
          </a:bodyPr>
          <a:lstStyle/>
          <a:p>
            <a:r>
              <a:rPr kumimoji="1" lang="en-US" altLang="ja-JP" b="1" dirty="0">
                <a:solidFill>
                  <a:srgbClr val="FF0000"/>
                </a:solidFill>
              </a:rPr>
              <a:t>TCH</a:t>
            </a:r>
            <a:endParaRPr kumimoji="1" lang="ja-JP" altLang="en-US" b="1" dirty="0">
              <a:solidFill>
                <a:srgbClr val="FF0000"/>
              </a:solidFill>
            </a:endParaRPr>
          </a:p>
        </p:txBody>
      </p:sp>
      <p:sp>
        <p:nvSpPr>
          <p:cNvPr id="20" name="テキスト ボックス 19">
            <a:extLst>
              <a:ext uri="{FF2B5EF4-FFF2-40B4-BE49-F238E27FC236}">
                <a16:creationId xmlns:a16="http://schemas.microsoft.com/office/drawing/2014/main" id="{91D8D6DF-A1AE-BC4F-D690-46C8602C16E5}"/>
              </a:ext>
            </a:extLst>
          </p:cNvPr>
          <p:cNvSpPr txBox="1"/>
          <p:nvPr/>
        </p:nvSpPr>
        <p:spPr>
          <a:xfrm>
            <a:off x="8979291" y="1202124"/>
            <a:ext cx="629211" cy="369332"/>
          </a:xfrm>
          <a:prstGeom prst="rect">
            <a:avLst/>
          </a:prstGeom>
          <a:noFill/>
        </p:spPr>
        <p:txBody>
          <a:bodyPr wrap="none" rtlCol="0">
            <a:spAutoFit/>
          </a:bodyPr>
          <a:lstStyle/>
          <a:p>
            <a:r>
              <a:rPr kumimoji="1" lang="en-US" altLang="ja-JP" b="1" dirty="0">
                <a:solidFill>
                  <a:srgbClr val="FF0000"/>
                </a:solidFill>
              </a:rPr>
              <a:t>LTG</a:t>
            </a:r>
            <a:endParaRPr kumimoji="1" lang="ja-JP" altLang="en-US" b="1" dirty="0">
              <a:solidFill>
                <a:srgbClr val="FF0000"/>
              </a:solidFill>
            </a:endParaRPr>
          </a:p>
        </p:txBody>
      </p:sp>
      <p:sp>
        <p:nvSpPr>
          <p:cNvPr id="21" name="テキスト ボックス 20">
            <a:extLst>
              <a:ext uri="{FF2B5EF4-FFF2-40B4-BE49-F238E27FC236}">
                <a16:creationId xmlns:a16="http://schemas.microsoft.com/office/drawing/2014/main" id="{B3C4865F-AA90-D482-7967-4962FE441C70}"/>
              </a:ext>
            </a:extLst>
          </p:cNvPr>
          <p:cNvSpPr txBox="1"/>
          <p:nvPr/>
        </p:nvSpPr>
        <p:spPr>
          <a:xfrm>
            <a:off x="9847308" y="1202124"/>
            <a:ext cx="679289" cy="369332"/>
          </a:xfrm>
          <a:prstGeom prst="rect">
            <a:avLst/>
          </a:prstGeom>
          <a:noFill/>
        </p:spPr>
        <p:txBody>
          <a:bodyPr wrap="none" rtlCol="0">
            <a:spAutoFit/>
          </a:bodyPr>
          <a:lstStyle/>
          <a:p>
            <a:r>
              <a:rPr kumimoji="1" lang="en-US" altLang="ja-JP" b="1" dirty="0">
                <a:solidFill>
                  <a:srgbClr val="FF0000"/>
                </a:solidFill>
              </a:rPr>
              <a:t>GLU</a:t>
            </a:r>
            <a:endParaRPr kumimoji="1" lang="ja-JP" altLang="en-US" b="1" dirty="0">
              <a:solidFill>
                <a:srgbClr val="FF0000"/>
              </a:solidFill>
            </a:endParaRPr>
          </a:p>
        </p:txBody>
      </p:sp>
    </p:spTree>
    <p:extLst>
      <p:ext uri="{BB962C8B-B14F-4D97-AF65-F5344CB8AC3E}">
        <p14:creationId xmlns:p14="http://schemas.microsoft.com/office/powerpoint/2010/main" val="3416317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05F5DB-769B-FBDB-312B-D0941D934A45}"/>
              </a:ext>
            </a:extLst>
          </p:cNvPr>
          <p:cNvSpPr>
            <a:spLocks noGrp="1"/>
          </p:cNvSpPr>
          <p:nvPr>
            <p:ph type="title"/>
          </p:nvPr>
        </p:nvSpPr>
        <p:spPr/>
        <p:txBody>
          <a:bodyPr>
            <a:normAutofit fontScale="90000"/>
          </a:bodyPr>
          <a:lstStyle/>
          <a:p>
            <a:r>
              <a:rPr kumimoji="1" lang="ja-JP" altLang="en-US" dirty="0"/>
              <a:t>年齢、</a:t>
            </a:r>
            <a:r>
              <a:rPr lang="ja-JP" altLang="en-US" dirty="0"/>
              <a:t>性別、</a:t>
            </a:r>
            <a:r>
              <a:rPr lang="en-US" altLang="ja-JP" dirty="0"/>
              <a:t>BMI</a:t>
            </a:r>
            <a:r>
              <a:rPr lang="ja-JP" altLang="en-US" dirty="0"/>
              <a:t>、血圧</a:t>
            </a:r>
            <a:endParaRPr kumimoji="1" lang="ja-JP" altLang="en-US" dirty="0"/>
          </a:p>
        </p:txBody>
      </p:sp>
      <p:sp>
        <p:nvSpPr>
          <p:cNvPr id="3" name="スライド番号プレースホルダー 2">
            <a:extLst>
              <a:ext uri="{FF2B5EF4-FFF2-40B4-BE49-F238E27FC236}">
                <a16:creationId xmlns:a16="http://schemas.microsoft.com/office/drawing/2014/main" id="{5C34026F-2542-0971-0798-32C769DA7D16}"/>
              </a:ext>
            </a:extLst>
          </p:cNvPr>
          <p:cNvSpPr>
            <a:spLocks noGrp="1"/>
          </p:cNvSpPr>
          <p:nvPr>
            <p:ph type="sldNum" sz="quarter" idx="12"/>
          </p:nvPr>
        </p:nvSpPr>
        <p:spPr/>
        <p:txBody>
          <a:bodyPr/>
          <a:lstStyle/>
          <a:p>
            <a:fld id="{895CAF78-E814-F147-85DE-99D10320521C}" type="slidenum">
              <a:rPr kumimoji="1" lang="ja-JP" altLang="en-US" smtClean="0"/>
              <a:t>28</a:t>
            </a:fld>
            <a:endParaRPr kumimoji="1" lang="ja-JP" altLang="en-US"/>
          </a:p>
        </p:txBody>
      </p:sp>
      <p:sp>
        <p:nvSpPr>
          <p:cNvPr id="14" name="テキスト ボックス 13">
            <a:extLst>
              <a:ext uri="{FF2B5EF4-FFF2-40B4-BE49-F238E27FC236}">
                <a16:creationId xmlns:a16="http://schemas.microsoft.com/office/drawing/2014/main" id="{7B755738-E0EA-BC61-9FB1-14424ED97FDE}"/>
              </a:ext>
            </a:extLst>
          </p:cNvPr>
          <p:cNvSpPr txBox="1"/>
          <p:nvPr/>
        </p:nvSpPr>
        <p:spPr>
          <a:xfrm>
            <a:off x="1278426" y="946583"/>
            <a:ext cx="697627" cy="400110"/>
          </a:xfrm>
          <a:prstGeom prst="rect">
            <a:avLst/>
          </a:prstGeom>
          <a:noFill/>
        </p:spPr>
        <p:txBody>
          <a:bodyPr wrap="none" rtlCol="0">
            <a:spAutoFit/>
          </a:bodyPr>
          <a:lstStyle/>
          <a:p>
            <a:r>
              <a:rPr kumimoji="1" lang="ja-JP" altLang="en-US" sz="2000" dirty="0"/>
              <a:t>年齢</a:t>
            </a:r>
          </a:p>
        </p:txBody>
      </p:sp>
      <p:sp>
        <p:nvSpPr>
          <p:cNvPr id="15" name="テキスト ボックス 14">
            <a:extLst>
              <a:ext uri="{FF2B5EF4-FFF2-40B4-BE49-F238E27FC236}">
                <a16:creationId xmlns:a16="http://schemas.microsoft.com/office/drawing/2014/main" id="{772AF869-8A86-F981-33AB-4BD82ACEA4CA}"/>
              </a:ext>
            </a:extLst>
          </p:cNvPr>
          <p:cNvSpPr txBox="1"/>
          <p:nvPr/>
        </p:nvSpPr>
        <p:spPr>
          <a:xfrm>
            <a:off x="6576476" y="946583"/>
            <a:ext cx="697627" cy="400110"/>
          </a:xfrm>
          <a:prstGeom prst="rect">
            <a:avLst/>
          </a:prstGeom>
          <a:noFill/>
        </p:spPr>
        <p:txBody>
          <a:bodyPr wrap="none" rtlCol="0">
            <a:spAutoFit/>
          </a:bodyPr>
          <a:lstStyle/>
          <a:p>
            <a:r>
              <a:rPr kumimoji="1" lang="ja-JP" altLang="en-US" sz="2000" dirty="0"/>
              <a:t>性別</a:t>
            </a:r>
          </a:p>
        </p:txBody>
      </p:sp>
      <p:sp>
        <p:nvSpPr>
          <p:cNvPr id="16" name="テキスト ボックス 15">
            <a:extLst>
              <a:ext uri="{FF2B5EF4-FFF2-40B4-BE49-F238E27FC236}">
                <a16:creationId xmlns:a16="http://schemas.microsoft.com/office/drawing/2014/main" id="{F40429AC-C940-F126-B21D-63276A1917FD}"/>
              </a:ext>
            </a:extLst>
          </p:cNvPr>
          <p:cNvSpPr txBox="1"/>
          <p:nvPr/>
        </p:nvSpPr>
        <p:spPr>
          <a:xfrm>
            <a:off x="1289646" y="4158000"/>
            <a:ext cx="675185" cy="400110"/>
          </a:xfrm>
          <a:prstGeom prst="rect">
            <a:avLst/>
          </a:prstGeom>
          <a:noFill/>
        </p:spPr>
        <p:txBody>
          <a:bodyPr wrap="none" rtlCol="0">
            <a:spAutoFit/>
          </a:bodyPr>
          <a:lstStyle/>
          <a:p>
            <a:r>
              <a:rPr kumimoji="1" lang="en-US" altLang="ja-JP" sz="2000" dirty="0"/>
              <a:t>BMI</a:t>
            </a:r>
            <a:endParaRPr kumimoji="1" lang="ja-JP" altLang="en-US" sz="2000" dirty="0"/>
          </a:p>
        </p:txBody>
      </p:sp>
      <p:sp>
        <p:nvSpPr>
          <p:cNvPr id="17" name="テキスト ボックス 16">
            <a:extLst>
              <a:ext uri="{FF2B5EF4-FFF2-40B4-BE49-F238E27FC236}">
                <a16:creationId xmlns:a16="http://schemas.microsoft.com/office/drawing/2014/main" id="{1A94208B-6C22-9869-B054-8243CA8F3978}"/>
              </a:ext>
            </a:extLst>
          </p:cNvPr>
          <p:cNvSpPr txBox="1"/>
          <p:nvPr/>
        </p:nvSpPr>
        <p:spPr>
          <a:xfrm>
            <a:off x="6576476" y="4158000"/>
            <a:ext cx="697627" cy="400110"/>
          </a:xfrm>
          <a:prstGeom prst="rect">
            <a:avLst/>
          </a:prstGeom>
          <a:noFill/>
        </p:spPr>
        <p:txBody>
          <a:bodyPr wrap="none" rtlCol="0">
            <a:spAutoFit/>
          </a:bodyPr>
          <a:lstStyle/>
          <a:p>
            <a:r>
              <a:rPr kumimoji="1" lang="ja-JP" altLang="en-US" sz="2000" dirty="0"/>
              <a:t>血圧</a:t>
            </a:r>
            <a:endParaRPr kumimoji="1" lang="en-US" altLang="ja-JP" sz="2000" dirty="0"/>
          </a:p>
        </p:txBody>
      </p:sp>
      <p:pic>
        <p:nvPicPr>
          <p:cNvPr id="19" name="図 18">
            <a:extLst>
              <a:ext uri="{FF2B5EF4-FFF2-40B4-BE49-F238E27FC236}">
                <a16:creationId xmlns:a16="http://schemas.microsoft.com/office/drawing/2014/main" id="{234A06D2-1975-561F-1AF6-B41AEB58F651}"/>
              </a:ext>
            </a:extLst>
          </p:cNvPr>
          <p:cNvPicPr>
            <a:picLocks noChangeAspect="1"/>
          </p:cNvPicPr>
          <p:nvPr/>
        </p:nvPicPr>
        <p:blipFill>
          <a:blip r:embed="rId2"/>
          <a:stretch>
            <a:fillRect/>
          </a:stretch>
        </p:blipFill>
        <p:spPr>
          <a:xfrm>
            <a:off x="1712656" y="946583"/>
            <a:ext cx="3456263" cy="2700000"/>
          </a:xfrm>
          <a:prstGeom prst="rect">
            <a:avLst/>
          </a:prstGeom>
        </p:spPr>
      </p:pic>
      <p:pic>
        <p:nvPicPr>
          <p:cNvPr id="21" name="図 20">
            <a:extLst>
              <a:ext uri="{FF2B5EF4-FFF2-40B4-BE49-F238E27FC236}">
                <a16:creationId xmlns:a16="http://schemas.microsoft.com/office/drawing/2014/main" id="{DAA180CC-1740-7D3B-C4E8-13FBF87EDC67}"/>
              </a:ext>
            </a:extLst>
          </p:cNvPr>
          <p:cNvPicPr>
            <a:picLocks noChangeAspect="1"/>
          </p:cNvPicPr>
          <p:nvPr/>
        </p:nvPicPr>
        <p:blipFill>
          <a:blip r:embed="rId3"/>
          <a:stretch>
            <a:fillRect/>
          </a:stretch>
        </p:blipFill>
        <p:spPr>
          <a:xfrm>
            <a:off x="1712656" y="4158000"/>
            <a:ext cx="3600000" cy="2700000"/>
          </a:xfrm>
          <a:prstGeom prst="rect">
            <a:avLst/>
          </a:prstGeom>
        </p:spPr>
      </p:pic>
      <p:pic>
        <p:nvPicPr>
          <p:cNvPr id="23" name="図 22">
            <a:extLst>
              <a:ext uri="{FF2B5EF4-FFF2-40B4-BE49-F238E27FC236}">
                <a16:creationId xmlns:a16="http://schemas.microsoft.com/office/drawing/2014/main" id="{D5ECB619-70F0-90DC-9BB4-86A922683C02}"/>
              </a:ext>
            </a:extLst>
          </p:cNvPr>
          <p:cNvPicPr>
            <a:picLocks noChangeAspect="1"/>
          </p:cNvPicPr>
          <p:nvPr/>
        </p:nvPicPr>
        <p:blipFill>
          <a:blip r:embed="rId4"/>
          <a:stretch>
            <a:fillRect/>
          </a:stretch>
        </p:blipFill>
        <p:spPr>
          <a:xfrm>
            <a:off x="7023083" y="946583"/>
            <a:ext cx="3593739" cy="2700000"/>
          </a:xfrm>
          <a:prstGeom prst="rect">
            <a:avLst/>
          </a:prstGeom>
        </p:spPr>
      </p:pic>
      <p:pic>
        <p:nvPicPr>
          <p:cNvPr id="25" name="図 24">
            <a:extLst>
              <a:ext uri="{FF2B5EF4-FFF2-40B4-BE49-F238E27FC236}">
                <a16:creationId xmlns:a16="http://schemas.microsoft.com/office/drawing/2014/main" id="{2FB19937-2EF6-0304-D01B-F7071ECCBF18}"/>
              </a:ext>
            </a:extLst>
          </p:cNvPr>
          <p:cNvPicPr>
            <a:picLocks noChangeAspect="1"/>
          </p:cNvPicPr>
          <p:nvPr/>
        </p:nvPicPr>
        <p:blipFill>
          <a:blip r:embed="rId5"/>
          <a:stretch>
            <a:fillRect/>
          </a:stretch>
        </p:blipFill>
        <p:spPr>
          <a:xfrm>
            <a:off x="7016822" y="4158000"/>
            <a:ext cx="3600000" cy="2700000"/>
          </a:xfrm>
          <a:prstGeom prst="rect">
            <a:avLst/>
          </a:prstGeom>
        </p:spPr>
      </p:pic>
    </p:spTree>
    <p:extLst>
      <p:ext uri="{BB962C8B-B14F-4D97-AF65-F5344CB8AC3E}">
        <p14:creationId xmlns:p14="http://schemas.microsoft.com/office/powerpoint/2010/main" val="7592711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CF947B-269B-28B3-363C-2FA0623A9C39}"/>
              </a:ext>
            </a:extLst>
          </p:cNvPr>
          <p:cNvSpPr>
            <a:spLocks noGrp="1"/>
          </p:cNvSpPr>
          <p:nvPr>
            <p:ph type="title"/>
          </p:nvPr>
        </p:nvSpPr>
        <p:spPr/>
        <p:txBody>
          <a:bodyPr>
            <a:normAutofit fontScale="90000"/>
          </a:bodyPr>
          <a:lstStyle/>
          <a:p>
            <a:r>
              <a:rPr kumimoji="1" lang="ja-JP" altLang="en-US" dirty="0"/>
              <a:t>血液検査項目</a:t>
            </a:r>
          </a:p>
        </p:txBody>
      </p:sp>
      <p:sp>
        <p:nvSpPr>
          <p:cNvPr id="3" name="スライド番号プレースホルダー 2">
            <a:extLst>
              <a:ext uri="{FF2B5EF4-FFF2-40B4-BE49-F238E27FC236}">
                <a16:creationId xmlns:a16="http://schemas.microsoft.com/office/drawing/2014/main" id="{61277D65-9BC6-C319-5D8B-5A57EEF976EA}"/>
              </a:ext>
            </a:extLst>
          </p:cNvPr>
          <p:cNvSpPr>
            <a:spLocks noGrp="1"/>
          </p:cNvSpPr>
          <p:nvPr>
            <p:ph type="sldNum" sz="quarter" idx="12"/>
          </p:nvPr>
        </p:nvSpPr>
        <p:spPr/>
        <p:txBody>
          <a:bodyPr/>
          <a:lstStyle/>
          <a:p>
            <a:fld id="{895CAF78-E814-F147-85DE-99D10320521C}" type="slidenum">
              <a:rPr kumimoji="1" lang="ja-JP" altLang="en-US" smtClean="0"/>
              <a:t>29</a:t>
            </a:fld>
            <a:endParaRPr kumimoji="1" lang="ja-JP" altLang="en-US"/>
          </a:p>
        </p:txBody>
      </p:sp>
      <p:pic>
        <p:nvPicPr>
          <p:cNvPr id="6" name="図 5">
            <a:extLst>
              <a:ext uri="{FF2B5EF4-FFF2-40B4-BE49-F238E27FC236}">
                <a16:creationId xmlns:a16="http://schemas.microsoft.com/office/drawing/2014/main" id="{6B18B48D-E9EA-A29C-3DC7-60EA67B18767}"/>
              </a:ext>
            </a:extLst>
          </p:cNvPr>
          <p:cNvPicPr>
            <a:picLocks noChangeAspect="1"/>
          </p:cNvPicPr>
          <p:nvPr/>
        </p:nvPicPr>
        <p:blipFill>
          <a:blip r:embed="rId2"/>
          <a:stretch>
            <a:fillRect/>
          </a:stretch>
        </p:blipFill>
        <p:spPr>
          <a:xfrm>
            <a:off x="163234" y="1089913"/>
            <a:ext cx="3600000" cy="2700000"/>
          </a:xfrm>
          <a:prstGeom prst="rect">
            <a:avLst/>
          </a:prstGeom>
        </p:spPr>
      </p:pic>
      <p:pic>
        <p:nvPicPr>
          <p:cNvPr id="8" name="図 7">
            <a:extLst>
              <a:ext uri="{FF2B5EF4-FFF2-40B4-BE49-F238E27FC236}">
                <a16:creationId xmlns:a16="http://schemas.microsoft.com/office/drawing/2014/main" id="{0176A44B-AD37-3652-4438-BBAC80BA828B}"/>
              </a:ext>
            </a:extLst>
          </p:cNvPr>
          <p:cNvPicPr>
            <a:picLocks noChangeAspect="1"/>
          </p:cNvPicPr>
          <p:nvPr/>
        </p:nvPicPr>
        <p:blipFill>
          <a:blip r:embed="rId3"/>
          <a:stretch>
            <a:fillRect/>
          </a:stretch>
        </p:blipFill>
        <p:spPr>
          <a:xfrm>
            <a:off x="4296000" y="1089913"/>
            <a:ext cx="3600000" cy="2700000"/>
          </a:xfrm>
          <a:prstGeom prst="rect">
            <a:avLst/>
          </a:prstGeom>
        </p:spPr>
      </p:pic>
      <p:pic>
        <p:nvPicPr>
          <p:cNvPr id="10" name="図 9">
            <a:extLst>
              <a:ext uri="{FF2B5EF4-FFF2-40B4-BE49-F238E27FC236}">
                <a16:creationId xmlns:a16="http://schemas.microsoft.com/office/drawing/2014/main" id="{139989EA-76CE-A066-C9F0-302D37B7D3B5}"/>
              </a:ext>
            </a:extLst>
          </p:cNvPr>
          <p:cNvPicPr>
            <a:picLocks noChangeAspect="1"/>
          </p:cNvPicPr>
          <p:nvPr/>
        </p:nvPicPr>
        <p:blipFill>
          <a:blip r:embed="rId4"/>
          <a:stretch>
            <a:fillRect/>
          </a:stretch>
        </p:blipFill>
        <p:spPr>
          <a:xfrm>
            <a:off x="8428766" y="1089913"/>
            <a:ext cx="3600000" cy="2700000"/>
          </a:xfrm>
          <a:prstGeom prst="rect">
            <a:avLst/>
          </a:prstGeom>
        </p:spPr>
      </p:pic>
      <p:pic>
        <p:nvPicPr>
          <p:cNvPr id="12" name="図 11">
            <a:extLst>
              <a:ext uri="{FF2B5EF4-FFF2-40B4-BE49-F238E27FC236}">
                <a16:creationId xmlns:a16="http://schemas.microsoft.com/office/drawing/2014/main" id="{F32940E4-60FB-1427-3AA8-6B8695274985}"/>
              </a:ext>
            </a:extLst>
          </p:cNvPr>
          <p:cNvPicPr>
            <a:picLocks noChangeAspect="1"/>
          </p:cNvPicPr>
          <p:nvPr/>
        </p:nvPicPr>
        <p:blipFill>
          <a:blip r:embed="rId5"/>
          <a:stretch>
            <a:fillRect/>
          </a:stretch>
        </p:blipFill>
        <p:spPr>
          <a:xfrm>
            <a:off x="163234" y="4097464"/>
            <a:ext cx="3600000" cy="2700000"/>
          </a:xfrm>
          <a:prstGeom prst="rect">
            <a:avLst/>
          </a:prstGeom>
        </p:spPr>
      </p:pic>
      <p:pic>
        <p:nvPicPr>
          <p:cNvPr id="14" name="図 13">
            <a:extLst>
              <a:ext uri="{FF2B5EF4-FFF2-40B4-BE49-F238E27FC236}">
                <a16:creationId xmlns:a16="http://schemas.microsoft.com/office/drawing/2014/main" id="{87B1948E-904C-DA32-B057-194AC28F2113}"/>
              </a:ext>
            </a:extLst>
          </p:cNvPr>
          <p:cNvPicPr>
            <a:picLocks noChangeAspect="1"/>
          </p:cNvPicPr>
          <p:nvPr/>
        </p:nvPicPr>
        <p:blipFill>
          <a:blip r:embed="rId6"/>
          <a:stretch>
            <a:fillRect/>
          </a:stretch>
        </p:blipFill>
        <p:spPr>
          <a:xfrm>
            <a:off x="4296000" y="4097464"/>
            <a:ext cx="3600000" cy="2700000"/>
          </a:xfrm>
          <a:prstGeom prst="rect">
            <a:avLst/>
          </a:prstGeom>
        </p:spPr>
      </p:pic>
      <p:pic>
        <p:nvPicPr>
          <p:cNvPr id="16" name="図 15">
            <a:extLst>
              <a:ext uri="{FF2B5EF4-FFF2-40B4-BE49-F238E27FC236}">
                <a16:creationId xmlns:a16="http://schemas.microsoft.com/office/drawing/2014/main" id="{E1CE5F4D-C811-C546-7E5D-706C03125A3E}"/>
              </a:ext>
            </a:extLst>
          </p:cNvPr>
          <p:cNvPicPr>
            <a:picLocks noChangeAspect="1"/>
          </p:cNvPicPr>
          <p:nvPr/>
        </p:nvPicPr>
        <p:blipFill>
          <a:blip r:embed="rId7"/>
          <a:stretch>
            <a:fillRect/>
          </a:stretch>
        </p:blipFill>
        <p:spPr>
          <a:xfrm>
            <a:off x="8428766" y="4097464"/>
            <a:ext cx="3600000" cy="2700000"/>
          </a:xfrm>
          <a:prstGeom prst="rect">
            <a:avLst/>
          </a:prstGeom>
        </p:spPr>
      </p:pic>
      <p:sp>
        <p:nvSpPr>
          <p:cNvPr id="17" name="テキスト ボックス 16">
            <a:extLst>
              <a:ext uri="{FF2B5EF4-FFF2-40B4-BE49-F238E27FC236}">
                <a16:creationId xmlns:a16="http://schemas.microsoft.com/office/drawing/2014/main" id="{4F88C01B-AA52-FE1D-EC89-6F32C45D26A8}"/>
              </a:ext>
            </a:extLst>
          </p:cNvPr>
          <p:cNvSpPr txBox="1"/>
          <p:nvPr/>
        </p:nvSpPr>
        <p:spPr>
          <a:xfrm>
            <a:off x="693384" y="905247"/>
            <a:ext cx="2760692" cy="369332"/>
          </a:xfrm>
          <a:prstGeom prst="rect">
            <a:avLst/>
          </a:prstGeom>
          <a:noFill/>
        </p:spPr>
        <p:txBody>
          <a:bodyPr wrap="none" rtlCol="0">
            <a:spAutoFit/>
          </a:bodyPr>
          <a:lstStyle/>
          <a:p>
            <a:r>
              <a:rPr kumimoji="1" lang="ja-JP" altLang="en-US"/>
              <a:t>血液中の総コレステロール値</a:t>
            </a:r>
          </a:p>
        </p:txBody>
      </p:sp>
      <p:sp>
        <p:nvSpPr>
          <p:cNvPr id="18" name="テキスト ボックス 17">
            <a:extLst>
              <a:ext uri="{FF2B5EF4-FFF2-40B4-BE49-F238E27FC236}">
                <a16:creationId xmlns:a16="http://schemas.microsoft.com/office/drawing/2014/main" id="{6BBB2076-FC26-B3D3-CC09-FA3DE9BC2D94}"/>
              </a:ext>
            </a:extLst>
          </p:cNvPr>
          <p:cNvSpPr txBox="1"/>
          <p:nvPr/>
        </p:nvSpPr>
        <p:spPr>
          <a:xfrm>
            <a:off x="5150632" y="905247"/>
            <a:ext cx="1879041" cy="369332"/>
          </a:xfrm>
          <a:prstGeom prst="rect">
            <a:avLst/>
          </a:prstGeom>
          <a:noFill/>
        </p:spPr>
        <p:txBody>
          <a:bodyPr wrap="none" rtlCol="0">
            <a:spAutoFit/>
          </a:bodyPr>
          <a:lstStyle/>
          <a:p>
            <a:r>
              <a:rPr kumimoji="1" lang="ja-JP" altLang="en-US" dirty="0"/>
              <a:t>悪玉コレステロール</a:t>
            </a:r>
          </a:p>
        </p:txBody>
      </p:sp>
      <p:sp>
        <p:nvSpPr>
          <p:cNvPr id="20" name="テキスト ボックス 19">
            <a:extLst>
              <a:ext uri="{FF2B5EF4-FFF2-40B4-BE49-F238E27FC236}">
                <a16:creationId xmlns:a16="http://schemas.microsoft.com/office/drawing/2014/main" id="{39DFD0C4-F0F5-F5C3-D460-AA4EFF36EBD9}"/>
              </a:ext>
            </a:extLst>
          </p:cNvPr>
          <p:cNvSpPr txBox="1"/>
          <p:nvPr/>
        </p:nvSpPr>
        <p:spPr>
          <a:xfrm>
            <a:off x="9283398" y="905247"/>
            <a:ext cx="1879041" cy="369332"/>
          </a:xfrm>
          <a:prstGeom prst="rect">
            <a:avLst/>
          </a:prstGeom>
          <a:noFill/>
        </p:spPr>
        <p:txBody>
          <a:bodyPr wrap="none" rtlCol="0">
            <a:spAutoFit/>
          </a:bodyPr>
          <a:lstStyle/>
          <a:p>
            <a:r>
              <a:rPr kumimoji="1" lang="ja-JP" altLang="en-US" dirty="0"/>
              <a:t>善玉コレステロール</a:t>
            </a:r>
          </a:p>
        </p:txBody>
      </p:sp>
      <p:sp>
        <p:nvSpPr>
          <p:cNvPr id="21" name="テキスト ボックス 20">
            <a:extLst>
              <a:ext uri="{FF2B5EF4-FFF2-40B4-BE49-F238E27FC236}">
                <a16:creationId xmlns:a16="http://schemas.microsoft.com/office/drawing/2014/main" id="{C313C9D5-5B4B-1282-F188-32233FBC4A78}"/>
              </a:ext>
            </a:extLst>
          </p:cNvPr>
          <p:cNvSpPr txBox="1"/>
          <p:nvPr/>
        </p:nvSpPr>
        <p:spPr>
          <a:xfrm>
            <a:off x="234925" y="3924255"/>
            <a:ext cx="3677610" cy="369332"/>
          </a:xfrm>
          <a:prstGeom prst="rect">
            <a:avLst/>
          </a:prstGeom>
          <a:noFill/>
        </p:spPr>
        <p:txBody>
          <a:bodyPr wrap="none" rtlCol="0">
            <a:spAutoFit/>
          </a:bodyPr>
          <a:lstStyle/>
          <a:p>
            <a:r>
              <a:rPr kumimoji="1" lang="ja-JP" altLang="en-US" dirty="0"/>
              <a:t>総コレステロール値</a:t>
            </a:r>
            <a:r>
              <a:rPr kumimoji="1" lang="en-US" altLang="ja-JP" dirty="0"/>
              <a:t>/</a:t>
            </a:r>
            <a:r>
              <a:rPr kumimoji="1" lang="ja-JP" altLang="en-US" dirty="0"/>
              <a:t>善玉コレステロール</a:t>
            </a:r>
          </a:p>
        </p:txBody>
      </p:sp>
      <p:sp>
        <p:nvSpPr>
          <p:cNvPr id="22" name="テキスト ボックス 21">
            <a:extLst>
              <a:ext uri="{FF2B5EF4-FFF2-40B4-BE49-F238E27FC236}">
                <a16:creationId xmlns:a16="http://schemas.microsoft.com/office/drawing/2014/main" id="{1F405EE6-5D25-2DBD-B49E-83F33696AF03}"/>
              </a:ext>
            </a:extLst>
          </p:cNvPr>
          <p:cNvSpPr txBox="1"/>
          <p:nvPr/>
        </p:nvSpPr>
        <p:spPr>
          <a:xfrm>
            <a:off x="4654502" y="3912798"/>
            <a:ext cx="2871299" cy="369332"/>
          </a:xfrm>
          <a:prstGeom prst="rect">
            <a:avLst/>
          </a:prstGeom>
          <a:noFill/>
        </p:spPr>
        <p:txBody>
          <a:bodyPr wrap="none" rtlCol="0">
            <a:spAutoFit/>
          </a:bodyPr>
          <a:lstStyle/>
          <a:p>
            <a:r>
              <a:rPr kumimoji="1" lang="ja-JP" altLang="en-US" dirty="0"/>
              <a:t>血液中の中性脂肪値の対数</a:t>
            </a:r>
          </a:p>
        </p:txBody>
      </p:sp>
      <p:sp>
        <p:nvSpPr>
          <p:cNvPr id="23" name="テキスト ボックス 22">
            <a:extLst>
              <a:ext uri="{FF2B5EF4-FFF2-40B4-BE49-F238E27FC236}">
                <a16:creationId xmlns:a16="http://schemas.microsoft.com/office/drawing/2014/main" id="{72596DB1-0B04-52FD-4FCA-0BF62D73251D}"/>
              </a:ext>
            </a:extLst>
          </p:cNvPr>
          <p:cNvSpPr txBox="1"/>
          <p:nvPr/>
        </p:nvSpPr>
        <p:spPr>
          <a:xfrm>
            <a:off x="9784336" y="3912798"/>
            <a:ext cx="877163" cy="369332"/>
          </a:xfrm>
          <a:prstGeom prst="rect">
            <a:avLst/>
          </a:prstGeom>
          <a:noFill/>
        </p:spPr>
        <p:txBody>
          <a:bodyPr wrap="none" rtlCol="0">
            <a:spAutoFit/>
          </a:bodyPr>
          <a:lstStyle/>
          <a:p>
            <a:r>
              <a:rPr kumimoji="1" lang="ja-JP" altLang="en-US" dirty="0"/>
              <a:t>血糖値</a:t>
            </a:r>
          </a:p>
        </p:txBody>
      </p:sp>
    </p:spTree>
    <p:extLst>
      <p:ext uri="{BB962C8B-B14F-4D97-AF65-F5344CB8AC3E}">
        <p14:creationId xmlns:p14="http://schemas.microsoft.com/office/powerpoint/2010/main" val="2016991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3B87DA5A-05B1-5B6B-F24D-55995830412B}"/>
              </a:ext>
            </a:extLst>
          </p:cNvPr>
          <p:cNvSpPr>
            <a:spLocks noGrp="1"/>
          </p:cNvSpPr>
          <p:nvPr>
            <p:ph type="title"/>
          </p:nvPr>
        </p:nvSpPr>
        <p:spPr/>
        <p:txBody>
          <a:bodyPr/>
          <a:lstStyle/>
          <a:p>
            <a:r>
              <a:rPr lang="en-US" altLang="ja-JP" dirty="0"/>
              <a:t>1. </a:t>
            </a:r>
            <a:r>
              <a:rPr lang="ja-JP" altLang="en-US" dirty="0"/>
              <a:t>機械学習法の概要</a:t>
            </a:r>
          </a:p>
        </p:txBody>
      </p:sp>
      <p:sp>
        <p:nvSpPr>
          <p:cNvPr id="6" name="テキスト プレースホルダー 5">
            <a:extLst>
              <a:ext uri="{FF2B5EF4-FFF2-40B4-BE49-F238E27FC236}">
                <a16:creationId xmlns:a16="http://schemas.microsoft.com/office/drawing/2014/main" id="{2F3231BF-2378-64DA-7D36-DC9E31A0C4EE}"/>
              </a:ext>
            </a:extLst>
          </p:cNvPr>
          <p:cNvSpPr>
            <a:spLocks noGrp="1"/>
          </p:cNvSpPr>
          <p:nvPr>
            <p:ph type="body" idx="1"/>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C9DCC573-0F5E-5C63-2A1C-D27B994C06A9}"/>
              </a:ext>
            </a:extLst>
          </p:cNvPr>
          <p:cNvSpPr>
            <a:spLocks noGrp="1"/>
          </p:cNvSpPr>
          <p:nvPr>
            <p:ph type="sldNum" sz="quarter" idx="12"/>
          </p:nvPr>
        </p:nvSpPr>
        <p:spPr/>
        <p:txBody>
          <a:bodyPr/>
          <a:lstStyle/>
          <a:p>
            <a:fld id="{895CAF78-E814-F147-85DE-99D10320521C}" type="slidenum">
              <a:rPr kumimoji="1" lang="ja-JP" altLang="en-US" smtClean="0"/>
              <a:t>3</a:t>
            </a:fld>
            <a:endParaRPr kumimoji="1" lang="ja-JP" altLang="en-US"/>
          </a:p>
        </p:txBody>
      </p:sp>
    </p:spTree>
    <p:extLst>
      <p:ext uri="{BB962C8B-B14F-4D97-AF65-F5344CB8AC3E}">
        <p14:creationId xmlns:p14="http://schemas.microsoft.com/office/powerpoint/2010/main" val="4136217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741443EE-AC1F-7241-A601-4B7D30EB70B2}"/>
              </a:ext>
            </a:extLst>
          </p:cNvPr>
          <p:cNvSpPr>
            <a:spLocks noGrp="1"/>
          </p:cNvSpPr>
          <p:nvPr>
            <p:ph type="title"/>
          </p:nvPr>
        </p:nvSpPr>
        <p:spPr/>
        <p:txBody>
          <a:bodyPr>
            <a:normAutofit fontScale="90000"/>
          </a:bodyPr>
          <a:lstStyle/>
          <a:p>
            <a:r>
              <a:rPr lang="ja-JP" altLang="en-US" dirty="0"/>
              <a:t>人工知能・機械学習・ディープラーニングの違い</a:t>
            </a:r>
          </a:p>
        </p:txBody>
      </p:sp>
      <p:sp>
        <p:nvSpPr>
          <p:cNvPr id="4" name="スライド番号プレースホルダー 3">
            <a:extLst>
              <a:ext uri="{FF2B5EF4-FFF2-40B4-BE49-F238E27FC236}">
                <a16:creationId xmlns:a16="http://schemas.microsoft.com/office/drawing/2014/main" id="{CA9E26A8-E67F-C7D4-9ABA-BA2D17F312DF}"/>
              </a:ext>
            </a:extLst>
          </p:cNvPr>
          <p:cNvSpPr>
            <a:spLocks noGrp="1"/>
          </p:cNvSpPr>
          <p:nvPr>
            <p:ph type="sldNum" sz="quarter" idx="12"/>
          </p:nvPr>
        </p:nvSpPr>
        <p:spPr/>
        <p:txBody>
          <a:bodyPr/>
          <a:lstStyle/>
          <a:p>
            <a:fld id="{895CAF78-E814-F147-85DE-99D10320521C}" type="slidenum">
              <a:rPr kumimoji="1" lang="ja-JP" altLang="en-US" smtClean="0"/>
              <a:t>4</a:t>
            </a:fld>
            <a:endParaRPr kumimoji="1" lang="ja-JP" altLang="en-US"/>
          </a:p>
        </p:txBody>
      </p:sp>
      <p:pic>
        <p:nvPicPr>
          <p:cNvPr id="6" name="図 5">
            <a:extLst>
              <a:ext uri="{FF2B5EF4-FFF2-40B4-BE49-F238E27FC236}">
                <a16:creationId xmlns:a16="http://schemas.microsoft.com/office/drawing/2014/main" id="{37F98871-CE31-F5E4-8F39-D391913A4473}"/>
              </a:ext>
            </a:extLst>
          </p:cNvPr>
          <p:cNvPicPr>
            <a:picLocks noChangeAspect="1"/>
          </p:cNvPicPr>
          <p:nvPr/>
        </p:nvPicPr>
        <p:blipFill>
          <a:blip r:embed="rId2"/>
          <a:stretch>
            <a:fillRect/>
          </a:stretch>
        </p:blipFill>
        <p:spPr>
          <a:xfrm>
            <a:off x="912341" y="1031789"/>
            <a:ext cx="10367318" cy="5183659"/>
          </a:xfrm>
          <a:prstGeom prst="rect">
            <a:avLst/>
          </a:prstGeom>
        </p:spPr>
      </p:pic>
    </p:spTree>
    <p:extLst>
      <p:ext uri="{BB962C8B-B14F-4D97-AF65-F5344CB8AC3E}">
        <p14:creationId xmlns:p14="http://schemas.microsoft.com/office/powerpoint/2010/main" val="2396352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75E340-517D-AFB0-B633-D77B023EC798}"/>
              </a:ext>
            </a:extLst>
          </p:cNvPr>
          <p:cNvSpPr>
            <a:spLocks noGrp="1"/>
          </p:cNvSpPr>
          <p:nvPr>
            <p:ph type="title"/>
          </p:nvPr>
        </p:nvSpPr>
        <p:spPr/>
        <p:txBody>
          <a:bodyPr>
            <a:normAutofit fontScale="90000"/>
          </a:bodyPr>
          <a:lstStyle/>
          <a:p>
            <a:r>
              <a:rPr kumimoji="1" lang="ja-JP" altLang="en-US" dirty="0"/>
              <a:t>機械学習</a:t>
            </a:r>
            <a:r>
              <a:rPr lang="ja-JP" altLang="en-US" dirty="0"/>
              <a:t>の種類</a:t>
            </a:r>
            <a:endParaRPr kumimoji="1" lang="ja-JP" altLang="en-US" dirty="0"/>
          </a:p>
        </p:txBody>
      </p:sp>
      <p:sp>
        <p:nvSpPr>
          <p:cNvPr id="4" name="スライド番号プレースホルダー 3">
            <a:extLst>
              <a:ext uri="{FF2B5EF4-FFF2-40B4-BE49-F238E27FC236}">
                <a16:creationId xmlns:a16="http://schemas.microsoft.com/office/drawing/2014/main" id="{4BD6F6F2-9DBC-3B98-039B-4023E6F5156B}"/>
              </a:ext>
            </a:extLst>
          </p:cNvPr>
          <p:cNvSpPr>
            <a:spLocks noGrp="1"/>
          </p:cNvSpPr>
          <p:nvPr>
            <p:ph type="sldNum" sz="quarter" idx="12"/>
          </p:nvPr>
        </p:nvSpPr>
        <p:spPr/>
        <p:txBody>
          <a:bodyPr/>
          <a:lstStyle/>
          <a:p>
            <a:fld id="{895CAF78-E814-F147-85DE-99D10320521C}" type="slidenum">
              <a:rPr kumimoji="1" lang="ja-JP" altLang="en-US" smtClean="0"/>
              <a:t>5</a:t>
            </a:fld>
            <a:endParaRPr kumimoji="1" lang="ja-JP" altLang="en-US"/>
          </a:p>
        </p:txBody>
      </p:sp>
      <p:pic>
        <p:nvPicPr>
          <p:cNvPr id="8" name="図 7">
            <a:extLst>
              <a:ext uri="{FF2B5EF4-FFF2-40B4-BE49-F238E27FC236}">
                <a16:creationId xmlns:a16="http://schemas.microsoft.com/office/drawing/2014/main" id="{7A7E09D6-446D-DF42-DB75-862A8C1A8D4A}"/>
              </a:ext>
            </a:extLst>
          </p:cNvPr>
          <p:cNvPicPr>
            <a:picLocks noChangeAspect="1"/>
          </p:cNvPicPr>
          <p:nvPr/>
        </p:nvPicPr>
        <p:blipFill>
          <a:blip r:embed="rId2"/>
          <a:stretch>
            <a:fillRect/>
          </a:stretch>
        </p:blipFill>
        <p:spPr>
          <a:xfrm>
            <a:off x="2538412" y="1400175"/>
            <a:ext cx="7115175" cy="4057650"/>
          </a:xfrm>
          <a:prstGeom prst="rect">
            <a:avLst/>
          </a:prstGeom>
        </p:spPr>
      </p:pic>
    </p:spTree>
    <p:extLst>
      <p:ext uri="{BB962C8B-B14F-4D97-AF65-F5344CB8AC3E}">
        <p14:creationId xmlns:p14="http://schemas.microsoft.com/office/powerpoint/2010/main" val="3274768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27DE90-DEF3-6BEB-476B-6FCA10848D66}"/>
              </a:ext>
            </a:extLst>
          </p:cNvPr>
          <p:cNvSpPr>
            <a:spLocks noGrp="1"/>
          </p:cNvSpPr>
          <p:nvPr>
            <p:ph type="title"/>
          </p:nvPr>
        </p:nvSpPr>
        <p:spPr/>
        <p:txBody>
          <a:bodyPr>
            <a:normAutofit fontScale="90000"/>
          </a:bodyPr>
          <a:lstStyle/>
          <a:p>
            <a:r>
              <a:rPr kumimoji="1" lang="ja-JP" altLang="en-US" dirty="0"/>
              <a:t>教師あり学習</a:t>
            </a:r>
          </a:p>
        </p:txBody>
      </p:sp>
      <p:sp>
        <p:nvSpPr>
          <p:cNvPr id="3" name="コンテンツ プレースホルダー 2">
            <a:extLst>
              <a:ext uri="{FF2B5EF4-FFF2-40B4-BE49-F238E27FC236}">
                <a16:creationId xmlns:a16="http://schemas.microsoft.com/office/drawing/2014/main" id="{E5AC9717-623D-4422-A2A7-5512A602BEA4}"/>
              </a:ext>
            </a:extLst>
          </p:cNvPr>
          <p:cNvSpPr>
            <a:spLocks noGrp="1"/>
          </p:cNvSpPr>
          <p:nvPr>
            <p:ph idx="1"/>
          </p:nvPr>
        </p:nvSpPr>
        <p:spPr>
          <a:xfrm>
            <a:off x="609600" y="1126436"/>
            <a:ext cx="7620000" cy="4999728"/>
          </a:xfrm>
        </p:spPr>
        <p:txBody>
          <a:bodyPr>
            <a:normAutofit fontScale="85000" lnSpcReduction="20000"/>
          </a:bodyPr>
          <a:lstStyle/>
          <a:p>
            <a:r>
              <a:rPr kumimoji="1" lang="ja-JP" altLang="en-US" dirty="0"/>
              <a:t>回帰</a:t>
            </a:r>
          </a:p>
          <a:p>
            <a:pPr lvl="1"/>
            <a:r>
              <a:rPr kumimoji="1" lang="ja-JP" altLang="en-US" dirty="0"/>
              <a:t>過去の購買データや来場者数など連続する値に対して将来の値を予測することが可能</a:t>
            </a:r>
          </a:p>
          <a:p>
            <a:pPr lvl="1"/>
            <a:r>
              <a:rPr kumimoji="1" lang="ja-JP" altLang="en-US" dirty="0"/>
              <a:t>例えば、</a:t>
            </a:r>
            <a:endParaRPr kumimoji="1" lang="en-US" altLang="ja-JP" dirty="0"/>
          </a:p>
          <a:p>
            <a:pPr lvl="2"/>
            <a:r>
              <a:rPr kumimoji="1" lang="ja-JP" altLang="en-US" dirty="0"/>
              <a:t>あるテーマパークの過去の来場者数の傾向をもとに向こう一週間の来場者数を算出することを単回帰分析</a:t>
            </a:r>
            <a:endParaRPr kumimoji="1" lang="en-US" altLang="ja-JP" dirty="0"/>
          </a:p>
          <a:p>
            <a:pPr lvl="2"/>
            <a:r>
              <a:rPr kumimoji="1" lang="ja-JP" altLang="en-US" dirty="0"/>
              <a:t>過去の来場者数以外に天候や景気など複数の要因を追加して将来値を予測する重回帰分析など</a:t>
            </a:r>
          </a:p>
          <a:p>
            <a:endParaRPr kumimoji="1" lang="ja-JP" altLang="en-US" dirty="0"/>
          </a:p>
          <a:p>
            <a:r>
              <a:rPr kumimoji="1" lang="ja-JP" altLang="en-US" dirty="0"/>
              <a:t>分類</a:t>
            </a:r>
          </a:p>
          <a:p>
            <a:pPr lvl="1"/>
            <a:r>
              <a:rPr kumimoji="1" lang="ja-JP" altLang="en-US" dirty="0"/>
              <a:t>あるデータが</a:t>
            </a:r>
            <a:r>
              <a:rPr kumimoji="1" lang="en-US" altLang="ja-JP" dirty="0"/>
              <a:t>A</a:t>
            </a:r>
            <a:r>
              <a:rPr kumimoji="1" lang="ja-JP" altLang="en-US" dirty="0"/>
              <a:t>に該当するか</a:t>
            </a:r>
            <a:r>
              <a:rPr kumimoji="1" lang="en-US" altLang="ja-JP" dirty="0"/>
              <a:t>B</a:t>
            </a:r>
            <a:r>
              <a:rPr kumimoji="1" lang="ja-JP" altLang="en-US" dirty="0"/>
              <a:t>に該当するかの分類</a:t>
            </a:r>
          </a:p>
          <a:p>
            <a:pPr lvl="1"/>
            <a:r>
              <a:rPr kumimoji="1" lang="ja-JP" altLang="en-US" dirty="0"/>
              <a:t>回帰と同様に予測などに役立つアルゴリズムであるが、回帰がテーマパークに何人行くか数値を予測する一方、 分類はテーマパークに行きたい </a:t>
            </a:r>
            <a:r>
              <a:rPr kumimoji="1" lang="en-US" altLang="ja-JP" dirty="0"/>
              <a:t>or </a:t>
            </a:r>
            <a:r>
              <a:rPr kumimoji="1" lang="ja-JP" altLang="en-US" dirty="0"/>
              <a:t>行きたくないの二者択一を予測するアルゴリズム</a:t>
            </a:r>
          </a:p>
          <a:p>
            <a:endParaRPr kumimoji="1" lang="ja-JP" altLang="en-US" dirty="0"/>
          </a:p>
        </p:txBody>
      </p:sp>
      <p:sp>
        <p:nvSpPr>
          <p:cNvPr id="4" name="スライド番号プレースホルダー 3">
            <a:extLst>
              <a:ext uri="{FF2B5EF4-FFF2-40B4-BE49-F238E27FC236}">
                <a16:creationId xmlns:a16="http://schemas.microsoft.com/office/drawing/2014/main" id="{FE36EF08-3F41-43F6-5B7F-C135614A21D6}"/>
              </a:ext>
            </a:extLst>
          </p:cNvPr>
          <p:cNvSpPr>
            <a:spLocks noGrp="1"/>
          </p:cNvSpPr>
          <p:nvPr>
            <p:ph type="sldNum" sz="quarter" idx="12"/>
          </p:nvPr>
        </p:nvSpPr>
        <p:spPr/>
        <p:txBody>
          <a:bodyPr/>
          <a:lstStyle/>
          <a:p>
            <a:fld id="{895CAF78-E814-F147-85DE-99D10320521C}" type="slidenum">
              <a:rPr kumimoji="1" lang="ja-JP" altLang="en-US" smtClean="0"/>
              <a:t>6</a:t>
            </a:fld>
            <a:endParaRPr kumimoji="1" lang="ja-JP" altLang="en-US"/>
          </a:p>
        </p:txBody>
      </p:sp>
      <p:pic>
        <p:nvPicPr>
          <p:cNvPr id="6" name="図 5">
            <a:extLst>
              <a:ext uri="{FF2B5EF4-FFF2-40B4-BE49-F238E27FC236}">
                <a16:creationId xmlns:a16="http://schemas.microsoft.com/office/drawing/2014/main" id="{AE71D876-905F-1BAE-A714-0FCF3C9968C5}"/>
              </a:ext>
            </a:extLst>
          </p:cNvPr>
          <p:cNvPicPr>
            <a:picLocks noChangeAspect="1"/>
          </p:cNvPicPr>
          <p:nvPr/>
        </p:nvPicPr>
        <p:blipFill>
          <a:blip r:embed="rId2"/>
          <a:stretch>
            <a:fillRect/>
          </a:stretch>
        </p:blipFill>
        <p:spPr>
          <a:xfrm>
            <a:off x="8957398" y="3794015"/>
            <a:ext cx="2625002" cy="2562336"/>
          </a:xfrm>
          <a:prstGeom prst="rect">
            <a:avLst/>
          </a:prstGeom>
        </p:spPr>
      </p:pic>
      <p:pic>
        <p:nvPicPr>
          <p:cNvPr id="8" name="図 7">
            <a:extLst>
              <a:ext uri="{FF2B5EF4-FFF2-40B4-BE49-F238E27FC236}">
                <a16:creationId xmlns:a16="http://schemas.microsoft.com/office/drawing/2014/main" id="{CAEB0AFE-BAB7-D0F4-1CEF-DADA76DDC1E2}"/>
              </a:ext>
            </a:extLst>
          </p:cNvPr>
          <p:cNvPicPr>
            <a:picLocks noChangeAspect="1"/>
          </p:cNvPicPr>
          <p:nvPr/>
        </p:nvPicPr>
        <p:blipFill>
          <a:blip r:embed="rId3"/>
          <a:stretch>
            <a:fillRect/>
          </a:stretch>
        </p:blipFill>
        <p:spPr>
          <a:xfrm>
            <a:off x="8337344" y="1023474"/>
            <a:ext cx="3645312" cy="2562336"/>
          </a:xfrm>
          <a:prstGeom prst="rect">
            <a:avLst/>
          </a:prstGeom>
        </p:spPr>
      </p:pic>
    </p:spTree>
    <p:extLst>
      <p:ext uri="{BB962C8B-B14F-4D97-AF65-F5344CB8AC3E}">
        <p14:creationId xmlns:p14="http://schemas.microsoft.com/office/powerpoint/2010/main" val="2478537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1C4D62-283D-65F2-6C43-59A6279D1197}"/>
              </a:ext>
            </a:extLst>
          </p:cNvPr>
          <p:cNvSpPr>
            <a:spLocks noGrp="1"/>
          </p:cNvSpPr>
          <p:nvPr>
            <p:ph type="title"/>
          </p:nvPr>
        </p:nvSpPr>
        <p:spPr/>
        <p:txBody>
          <a:bodyPr>
            <a:normAutofit fontScale="90000"/>
          </a:bodyPr>
          <a:lstStyle/>
          <a:p>
            <a:r>
              <a:rPr lang="ja-JP" altLang="en-US" dirty="0"/>
              <a:t>教師なし学習</a:t>
            </a:r>
            <a:endParaRPr kumimoji="1" lang="ja-JP" altLang="en-US" dirty="0"/>
          </a:p>
        </p:txBody>
      </p:sp>
      <p:sp>
        <p:nvSpPr>
          <p:cNvPr id="3" name="コンテンツ プレースホルダー 2">
            <a:extLst>
              <a:ext uri="{FF2B5EF4-FFF2-40B4-BE49-F238E27FC236}">
                <a16:creationId xmlns:a16="http://schemas.microsoft.com/office/drawing/2014/main" id="{9EF621AF-5AD6-B506-AF8F-1B2B15AC5507}"/>
              </a:ext>
            </a:extLst>
          </p:cNvPr>
          <p:cNvSpPr>
            <a:spLocks noGrp="1"/>
          </p:cNvSpPr>
          <p:nvPr>
            <p:ph idx="1"/>
          </p:nvPr>
        </p:nvSpPr>
        <p:spPr>
          <a:xfrm>
            <a:off x="609600" y="1126435"/>
            <a:ext cx="6717957" cy="5348506"/>
          </a:xfrm>
        </p:spPr>
        <p:txBody>
          <a:bodyPr>
            <a:normAutofit fontScale="70000" lnSpcReduction="20000"/>
          </a:bodyPr>
          <a:lstStyle/>
          <a:p>
            <a:r>
              <a:rPr lang="ja-JP" altLang="en-US" dirty="0"/>
              <a:t>クラスタリング</a:t>
            </a:r>
          </a:p>
          <a:p>
            <a:pPr lvl="1"/>
            <a:r>
              <a:rPr lang="ja-JP" altLang="en-US" dirty="0"/>
              <a:t>似ているデータごとにグループ分けすること</a:t>
            </a:r>
            <a:endParaRPr lang="en-US" altLang="ja-JP" dirty="0"/>
          </a:p>
          <a:p>
            <a:pPr lvl="1"/>
            <a:r>
              <a:rPr lang="en-US" altLang="ja-JP" dirty="0"/>
              <a:t>SNS</a:t>
            </a:r>
            <a:r>
              <a:rPr lang="ja-JP" altLang="en-US" dirty="0"/>
              <a:t>に掲載している写真やコメントの傾向からクラスタリングを行い、同じグループに所属する人が 気に入ったものをレコメンドすることで</a:t>
            </a:r>
            <a:r>
              <a:rPr lang="en-US" altLang="ja-JP" dirty="0"/>
              <a:t>SNS</a:t>
            </a:r>
            <a:r>
              <a:rPr lang="ja-JP" altLang="en-US" dirty="0"/>
              <a:t>の利用満足度向上や</a:t>
            </a:r>
            <a:r>
              <a:rPr lang="en-US" altLang="ja-JP" dirty="0"/>
              <a:t>SNS</a:t>
            </a:r>
            <a:r>
              <a:rPr lang="ja-JP" altLang="en-US" dirty="0"/>
              <a:t>経由の商品購買率</a:t>
            </a:r>
            <a:r>
              <a:rPr lang="en-US" altLang="ja-JP" dirty="0"/>
              <a:t>UP</a:t>
            </a:r>
            <a:r>
              <a:rPr lang="ja-JP" altLang="en-US" dirty="0"/>
              <a:t>に繋がる</a:t>
            </a:r>
            <a:endParaRPr lang="en-US" altLang="ja-JP" dirty="0"/>
          </a:p>
          <a:p>
            <a:pPr lvl="1"/>
            <a:r>
              <a:rPr lang="ja-JP" altLang="en-US" dirty="0"/>
              <a:t>分類と似た手法であるが、大きく異なるのは分類は正解データを学習することでグルーピングする「教師あり学習」である一方、 クラスタリングは正解データはなく単純にデータ間の類似度で分ける「教師なし学習」を採用している点</a:t>
            </a:r>
          </a:p>
          <a:p>
            <a:endParaRPr lang="ja-JP" altLang="en-US" dirty="0"/>
          </a:p>
          <a:p>
            <a:r>
              <a:rPr lang="ja-JP" altLang="en-US" dirty="0"/>
              <a:t>次元削減</a:t>
            </a:r>
          </a:p>
          <a:p>
            <a:pPr lvl="1"/>
            <a:r>
              <a:rPr lang="ja-JP" altLang="en-US" dirty="0"/>
              <a:t>元データの意味を保ったまま次元数を減らすアルゴリズム</a:t>
            </a:r>
          </a:p>
          <a:p>
            <a:pPr lvl="1"/>
            <a:r>
              <a:rPr lang="ja-JP" altLang="en-US" dirty="0"/>
              <a:t>あるクラスの幅跳びと走り高跳びの結果を跳躍力というデータとしてまとめることで二次元のデータを一次元にまとめることができる</a:t>
            </a:r>
          </a:p>
          <a:p>
            <a:pPr lvl="1"/>
            <a:r>
              <a:rPr lang="ja-JP" altLang="en-US" dirty="0"/>
              <a:t>次元削減はデータ量が減るため計算コストの削減ができるほか、高次元ではできなかったデータの可視化が可能になる一方、データの具体性は元データに劣る点に注意</a:t>
            </a:r>
          </a:p>
          <a:p>
            <a:endParaRPr kumimoji="1" lang="ja-JP" altLang="en-US" dirty="0"/>
          </a:p>
        </p:txBody>
      </p:sp>
      <p:sp>
        <p:nvSpPr>
          <p:cNvPr id="4" name="スライド番号プレースホルダー 3">
            <a:extLst>
              <a:ext uri="{FF2B5EF4-FFF2-40B4-BE49-F238E27FC236}">
                <a16:creationId xmlns:a16="http://schemas.microsoft.com/office/drawing/2014/main" id="{07F6B428-0856-B130-4D58-316AA4B9FF12}"/>
              </a:ext>
            </a:extLst>
          </p:cNvPr>
          <p:cNvSpPr>
            <a:spLocks noGrp="1"/>
          </p:cNvSpPr>
          <p:nvPr>
            <p:ph type="sldNum" sz="quarter" idx="12"/>
          </p:nvPr>
        </p:nvSpPr>
        <p:spPr/>
        <p:txBody>
          <a:bodyPr/>
          <a:lstStyle/>
          <a:p>
            <a:fld id="{895CAF78-E814-F147-85DE-99D10320521C}" type="slidenum">
              <a:rPr kumimoji="1" lang="ja-JP" altLang="en-US" smtClean="0"/>
              <a:t>7</a:t>
            </a:fld>
            <a:endParaRPr kumimoji="1" lang="ja-JP" altLang="en-US"/>
          </a:p>
        </p:txBody>
      </p:sp>
      <p:pic>
        <p:nvPicPr>
          <p:cNvPr id="5" name="図 4">
            <a:extLst>
              <a:ext uri="{FF2B5EF4-FFF2-40B4-BE49-F238E27FC236}">
                <a16:creationId xmlns:a16="http://schemas.microsoft.com/office/drawing/2014/main" id="{9F725CBA-1640-DCCC-2B7E-CCB8A3077AC1}"/>
              </a:ext>
            </a:extLst>
          </p:cNvPr>
          <p:cNvPicPr>
            <a:picLocks noChangeAspect="1"/>
          </p:cNvPicPr>
          <p:nvPr/>
        </p:nvPicPr>
        <p:blipFill>
          <a:blip r:embed="rId2"/>
          <a:stretch>
            <a:fillRect/>
          </a:stretch>
        </p:blipFill>
        <p:spPr>
          <a:xfrm>
            <a:off x="7327557" y="1491048"/>
            <a:ext cx="4776116" cy="2161624"/>
          </a:xfrm>
          <a:prstGeom prst="rect">
            <a:avLst/>
          </a:prstGeom>
        </p:spPr>
      </p:pic>
      <p:pic>
        <p:nvPicPr>
          <p:cNvPr id="6" name="図 5">
            <a:extLst>
              <a:ext uri="{FF2B5EF4-FFF2-40B4-BE49-F238E27FC236}">
                <a16:creationId xmlns:a16="http://schemas.microsoft.com/office/drawing/2014/main" id="{1875E47E-D047-CE74-8715-83CB979D0CD7}"/>
              </a:ext>
            </a:extLst>
          </p:cNvPr>
          <p:cNvPicPr>
            <a:picLocks noChangeAspect="1"/>
          </p:cNvPicPr>
          <p:nvPr/>
        </p:nvPicPr>
        <p:blipFill>
          <a:blip r:embed="rId3"/>
          <a:stretch>
            <a:fillRect/>
          </a:stretch>
        </p:blipFill>
        <p:spPr>
          <a:xfrm>
            <a:off x="7214058" y="4353682"/>
            <a:ext cx="4776116" cy="1797262"/>
          </a:xfrm>
          <a:prstGeom prst="rect">
            <a:avLst/>
          </a:prstGeom>
        </p:spPr>
      </p:pic>
    </p:spTree>
    <p:extLst>
      <p:ext uri="{BB962C8B-B14F-4D97-AF65-F5344CB8AC3E}">
        <p14:creationId xmlns:p14="http://schemas.microsoft.com/office/powerpoint/2010/main" val="2892779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C4C592-0397-1508-1A80-31A68938C011}"/>
              </a:ext>
            </a:extLst>
          </p:cNvPr>
          <p:cNvSpPr>
            <a:spLocks noGrp="1"/>
          </p:cNvSpPr>
          <p:nvPr>
            <p:ph type="title"/>
          </p:nvPr>
        </p:nvSpPr>
        <p:spPr/>
        <p:txBody>
          <a:bodyPr>
            <a:normAutofit fontScale="90000"/>
          </a:bodyPr>
          <a:lstStyle/>
          <a:p>
            <a:r>
              <a:rPr kumimoji="1" lang="en-US" altLang="ja-JP" dirty="0"/>
              <a:t>scikit-learn</a:t>
            </a:r>
            <a:r>
              <a:rPr kumimoji="1" lang="ja-JP" altLang="en-US" dirty="0"/>
              <a:t>とは</a:t>
            </a:r>
          </a:p>
        </p:txBody>
      </p:sp>
      <p:sp>
        <p:nvSpPr>
          <p:cNvPr id="3" name="コンテンツ プレースホルダー 2">
            <a:extLst>
              <a:ext uri="{FF2B5EF4-FFF2-40B4-BE49-F238E27FC236}">
                <a16:creationId xmlns:a16="http://schemas.microsoft.com/office/drawing/2014/main" id="{34FD1C01-EF3A-81CF-5B62-BB6092EE1445}"/>
              </a:ext>
            </a:extLst>
          </p:cNvPr>
          <p:cNvSpPr>
            <a:spLocks noGrp="1"/>
          </p:cNvSpPr>
          <p:nvPr>
            <p:ph idx="1"/>
          </p:nvPr>
        </p:nvSpPr>
        <p:spPr/>
        <p:txBody>
          <a:bodyPr/>
          <a:lstStyle/>
          <a:p>
            <a:r>
              <a:rPr kumimoji="1" lang="en-US" altLang="ja-JP" dirty="0"/>
              <a:t>scikit-learn </a:t>
            </a:r>
            <a:r>
              <a:rPr kumimoji="1" lang="ja-JP" altLang="en-US" dirty="0"/>
              <a:t>はオープンソースの </a:t>
            </a:r>
            <a:r>
              <a:rPr kumimoji="1" lang="en-US" altLang="ja-JP" dirty="0"/>
              <a:t>Python </a:t>
            </a:r>
            <a:r>
              <a:rPr kumimoji="1" lang="ja-JP" altLang="en-US" dirty="0"/>
              <a:t>機械学習ライブラリ</a:t>
            </a:r>
          </a:p>
          <a:p>
            <a:r>
              <a:rPr kumimoji="1" lang="ja-JP" altLang="en-US" dirty="0"/>
              <a:t>このライブラリには教師あり学習や教師なし学習に関するアルゴリズムが用意されている</a:t>
            </a:r>
          </a:p>
          <a:p>
            <a:r>
              <a:rPr kumimoji="1" lang="ja-JP" altLang="en-US" dirty="0"/>
              <a:t>トイデータセットと呼ばれるサンプルデータセットが用意されているためすぐに機械学習を始めることができる</a:t>
            </a:r>
          </a:p>
        </p:txBody>
      </p:sp>
      <p:sp>
        <p:nvSpPr>
          <p:cNvPr id="4" name="スライド番号プレースホルダー 3">
            <a:extLst>
              <a:ext uri="{FF2B5EF4-FFF2-40B4-BE49-F238E27FC236}">
                <a16:creationId xmlns:a16="http://schemas.microsoft.com/office/drawing/2014/main" id="{E5F9EE56-15E0-EF9C-718D-EF7B10BA8EE6}"/>
              </a:ext>
            </a:extLst>
          </p:cNvPr>
          <p:cNvSpPr>
            <a:spLocks noGrp="1"/>
          </p:cNvSpPr>
          <p:nvPr>
            <p:ph type="sldNum" sz="quarter" idx="12"/>
          </p:nvPr>
        </p:nvSpPr>
        <p:spPr/>
        <p:txBody>
          <a:bodyPr/>
          <a:lstStyle/>
          <a:p>
            <a:fld id="{895CAF78-E814-F147-85DE-99D10320521C}" type="slidenum">
              <a:rPr kumimoji="1" lang="ja-JP" altLang="en-US" smtClean="0"/>
              <a:t>8</a:t>
            </a:fld>
            <a:endParaRPr kumimoji="1" lang="ja-JP" altLang="en-US"/>
          </a:p>
        </p:txBody>
      </p:sp>
    </p:spTree>
    <p:extLst>
      <p:ext uri="{BB962C8B-B14F-4D97-AF65-F5344CB8AC3E}">
        <p14:creationId xmlns:p14="http://schemas.microsoft.com/office/powerpoint/2010/main" val="2800352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CACCB5DB-9003-B078-E17B-3A917C0B8BF1}"/>
              </a:ext>
            </a:extLst>
          </p:cNvPr>
          <p:cNvSpPr>
            <a:spLocks noGrp="1"/>
          </p:cNvSpPr>
          <p:nvPr>
            <p:ph type="sldNum" sz="quarter" idx="12"/>
          </p:nvPr>
        </p:nvSpPr>
        <p:spPr/>
        <p:txBody>
          <a:bodyPr/>
          <a:lstStyle/>
          <a:p>
            <a:fld id="{895CAF78-E814-F147-85DE-99D10320521C}" type="slidenum">
              <a:rPr kumimoji="1" lang="ja-JP" altLang="en-US" smtClean="0"/>
              <a:t>9</a:t>
            </a:fld>
            <a:endParaRPr kumimoji="1" lang="ja-JP" altLang="en-US"/>
          </a:p>
        </p:txBody>
      </p:sp>
      <p:pic>
        <p:nvPicPr>
          <p:cNvPr id="6" name="図 5">
            <a:extLst>
              <a:ext uri="{FF2B5EF4-FFF2-40B4-BE49-F238E27FC236}">
                <a16:creationId xmlns:a16="http://schemas.microsoft.com/office/drawing/2014/main" id="{CAE27A7E-363E-AF85-E8DD-4B499610B354}"/>
              </a:ext>
            </a:extLst>
          </p:cNvPr>
          <p:cNvPicPr>
            <a:picLocks noChangeAspect="1"/>
          </p:cNvPicPr>
          <p:nvPr/>
        </p:nvPicPr>
        <p:blipFill>
          <a:blip r:embed="rId2"/>
          <a:stretch>
            <a:fillRect/>
          </a:stretch>
        </p:blipFill>
        <p:spPr>
          <a:xfrm>
            <a:off x="1375487" y="652229"/>
            <a:ext cx="9441026" cy="5886684"/>
          </a:xfrm>
          <a:prstGeom prst="rect">
            <a:avLst/>
          </a:prstGeom>
        </p:spPr>
      </p:pic>
    </p:spTree>
    <p:extLst>
      <p:ext uri="{BB962C8B-B14F-4D97-AF65-F5344CB8AC3E}">
        <p14:creationId xmlns:p14="http://schemas.microsoft.com/office/powerpoint/2010/main" val="2186276658"/>
      </p:ext>
    </p:extLst>
  </p:cSld>
  <p:clrMapOvr>
    <a:masterClrMapping/>
  </p:clrMapOvr>
</p:sld>
</file>

<file path=ppt/theme/theme1.xml><?xml version="1.0" encoding="utf-8"?>
<a:theme xmlns:a="http://schemas.openxmlformats.org/drawingml/2006/main" name="2_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ユーザー定義 1">
      <a:majorFont>
        <a:latin typeface="Meiryo UI"/>
        <a:ea typeface="Meiryo UI"/>
        <a:cs typeface=""/>
      </a:majorFont>
      <a:minorFont>
        <a:latin typeface="Meiryo UI"/>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2" id="{070E30A9-B8FF-4654-B5E3-A0B8380967CA}" vid="{2A4D907B-1719-438C-9A6C-E05CB992E143}"/>
    </a:ext>
  </a:extLst>
</a:theme>
</file>

<file path=docProps/app.xml><?xml version="1.0" encoding="utf-8"?>
<Properties xmlns="http://schemas.openxmlformats.org/officeDocument/2006/extended-properties" xmlns:vt="http://schemas.openxmlformats.org/officeDocument/2006/docPropsVTypes">
  <Template>講義用テンプレ</Template>
  <TotalTime>730</TotalTime>
  <Words>1536</Words>
  <Application>Microsoft Office PowerPoint</Application>
  <PresentationFormat>ワイド画面</PresentationFormat>
  <Paragraphs>204</Paragraphs>
  <Slides>29</Slides>
  <Notes>0</Notes>
  <HiddenSlides>0</HiddenSlides>
  <MMClips>0</MMClips>
  <ScaleCrop>false</ScaleCrop>
  <HeadingPairs>
    <vt:vector size="6" baseType="variant">
      <vt:variant>
        <vt:lpstr>使用されているフォント</vt:lpstr>
      </vt:variant>
      <vt:variant>
        <vt:i4>2</vt:i4>
      </vt:variant>
      <vt:variant>
        <vt:lpstr>テーマ</vt:lpstr>
      </vt:variant>
      <vt:variant>
        <vt:i4>1</vt:i4>
      </vt:variant>
      <vt:variant>
        <vt:lpstr>スライド タイトル</vt:lpstr>
      </vt:variant>
      <vt:variant>
        <vt:i4>29</vt:i4>
      </vt:variant>
    </vt:vector>
  </HeadingPairs>
  <TitlesOfParts>
    <vt:vector size="32" baseType="lpstr">
      <vt:lpstr>Meiryo UI</vt:lpstr>
      <vt:lpstr>Arial</vt:lpstr>
      <vt:lpstr>2_ホワイト</vt:lpstr>
      <vt:lpstr>バイオ技術  第2日目 機械学習</vt:lpstr>
      <vt:lpstr>2日目の目次</vt:lpstr>
      <vt:lpstr>1. 機械学習法の概要</vt:lpstr>
      <vt:lpstr>人工知能・機械学習・ディープラーニングの違い</vt:lpstr>
      <vt:lpstr>機械学習の種類</vt:lpstr>
      <vt:lpstr>教師あり学習</vt:lpstr>
      <vt:lpstr>教師なし学習</vt:lpstr>
      <vt:lpstr>scikit-learnとは</vt:lpstr>
      <vt:lpstr>PowerPoint プレゼンテーション</vt:lpstr>
      <vt:lpstr>乳がんデータセット</vt:lpstr>
      <vt:lpstr>計測データ</vt:lpstr>
      <vt:lpstr>説明変数</vt:lpstr>
      <vt:lpstr>2. 画像AIの概要</vt:lpstr>
      <vt:lpstr>画像診断支援AIの開発</vt:lpstr>
      <vt:lpstr>ImageNet</vt:lpstr>
      <vt:lpstr>ImageNetを学習</vt:lpstr>
      <vt:lpstr>転移学習</vt:lpstr>
      <vt:lpstr>MNISTデータセットについて</vt:lpstr>
      <vt:lpstr>具体的な画像</vt:lpstr>
      <vt:lpstr>Convolutional neural network（CNN）</vt:lpstr>
      <vt:lpstr>畳み込み層</vt:lpstr>
      <vt:lpstr>畳み込み層</vt:lpstr>
      <vt:lpstr>畳み込み層</vt:lpstr>
      <vt:lpstr>プーリング層</vt:lpstr>
      <vt:lpstr>3. 応用</vt:lpstr>
      <vt:lpstr>Diabetesデータ</vt:lpstr>
      <vt:lpstr>データを見てみる</vt:lpstr>
      <vt:lpstr>年齢、性別、BMI、血圧</vt:lpstr>
      <vt:lpstr>血液検査項目</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IWATA hiroaki</dc:creator>
  <cp:lastModifiedBy>IWATA hiroaki</cp:lastModifiedBy>
  <cp:revision>73</cp:revision>
  <dcterms:created xsi:type="dcterms:W3CDTF">2025-03-01T05:35:21Z</dcterms:created>
  <dcterms:modified xsi:type="dcterms:W3CDTF">2025-08-02T14:50:11Z</dcterms:modified>
</cp:coreProperties>
</file>